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60" r:id="rId4"/>
    <p:sldId id="259" r:id="rId5"/>
    <p:sldId id="258" r:id="rId6"/>
    <p:sldId id="266" r:id="rId7"/>
    <p:sldId id="261" r:id="rId8"/>
    <p:sldId id="265" r:id="rId9"/>
    <p:sldId id="264" r:id="rId10"/>
    <p:sldId id="267" r:id="rId11"/>
    <p:sldId id="268" r:id="rId12"/>
    <p:sldId id="288" r:id="rId13"/>
    <p:sldId id="289" r:id="rId14"/>
    <p:sldId id="290" r:id="rId15"/>
    <p:sldId id="291" r:id="rId16"/>
    <p:sldId id="292" r:id="rId17"/>
    <p:sldId id="269" r:id="rId18"/>
    <p:sldId id="270" r:id="rId19"/>
    <p:sldId id="271" r:id="rId20"/>
    <p:sldId id="273" r:id="rId21"/>
    <p:sldId id="296" r:id="rId22"/>
    <p:sldId id="297" r:id="rId23"/>
    <p:sldId id="277" r:id="rId24"/>
    <p:sldId id="283" r:id="rId25"/>
    <p:sldId id="287" r:id="rId26"/>
    <p:sldId id="295" r:id="rId27"/>
    <p:sldId id="293" r:id="rId28"/>
    <p:sldId id="294" r:id="rId2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varScale="1">
        <p:scale>
          <a:sx n="122" d="100"/>
          <a:sy n="122" d="100"/>
        </p:scale>
        <p:origin x="-168" y="-112"/>
      </p:cViewPr>
      <p:guideLst>
        <p:guide orient="horz" pos="2402"/>
        <p:guide pos="372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5B78F46-75A7-EA46-B64D-16B661C7DC3C}" type="datetimeFigureOut">
              <a:rPr lang="es-ES" smtClean="0"/>
              <a:t>26/4/18</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14E99E-6988-5B48-8C16-D35B58B3DA94}" type="slidenum">
              <a:rPr lang="es-ES" smtClean="0"/>
              <a:t>‹Nr.›</a:t>
            </a:fld>
            <a:endParaRPr lang="es-ES"/>
          </a:p>
        </p:txBody>
      </p:sp>
    </p:spTree>
    <p:extLst>
      <p:ext uri="{BB962C8B-B14F-4D97-AF65-F5344CB8AC3E}">
        <p14:creationId xmlns:p14="http://schemas.microsoft.com/office/powerpoint/2010/main" val="1944676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smtClean="0"/>
              <a:t>LA IDEA ES, AL PARECER, MUY ANTIGUA </a:t>
            </a:r>
          </a:p>
          <a:p>
            <a:r>
              <a:rPr lang="es-ES" baseline="0" smtClean="0"/>
              <a:t>TALLO DE PLATA POR UN PUNTO ALEJADO DE LA FRACTURA</a:t>
            </a:r>
          </a:p>
          <a:p>
            <a:endParaRPr lang="es-ES"/>
          </a:p>
        </p:txBody>
      </p:sp>
      <p:sp>
        <p:nvSpPr>
          <p:cNvPr id="4" name="Marcador de número de diapositiva 3"/>
          <p:cNvSpPr>
            <a:spLocks noGrp="1"/>
          </p:cNvSpPr>
          <p:nvPr>
            <p:ph type="sldNum" sz="quarter" idx="10"/>
          </p:nvPr>
        </p:nvSpPr>
        <p:spPr/>
        <p:txBody>
          <a:bodyPr/>
          <a:lstStyle/>
          <a:p>
            <a:fld id="{5E14E99E-6988-5B48-8C16-D35B58B3DA94}" type="slidenum">
              <a:rPr lang="es-ES" smtClean="0"/>
              <a:t>3</a:t>
            </a:fld>
            <a:endParaRPr lang="es-ES"/>
          </a:p>
        </p:txBody>
      </p:sp>
    </p:spTree>
    <p:extLst>
      <p:ext uri="{BB962C8B-B14F-4D97-AF65-F5344CB8AC3E}">
        <p14:creationId xmlns:p14="http://schemas.microsoft.com/office/powerpoint/2010/main" val="3938878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aseline="0" dirty="0" smtClean="0"/>
          </a:p>
          <a:p>
            <a:endParaRPr lang="es-ES" dirty="0"/>
          </a:p>
        </p:txBody>
      </p:sp>
      <p:sp>
        <p:nvSpPr>
          <p:cNvPr id="4" name="Marcador de número de diapositiva 3"/>
          <p:cNvSpPr>
            <a:spLocks noGrp="1"/>
          </p:cNvSpPr>
          <p:nvPr>
            <p:ph type="sldNum" sz="quarter" idx="10"/>
          </p:nvPr>
        </p:nvSpPr>
        <p:spPr/>
        <p:txBody>
          <a:bodyPr/>
          <a:lstStyle/>
          <a:p>
            <a:fld id="{5E14E99E-6988-5B48-8C16-D35B58B3DA94}" type="slidenum">
              <a:rPr lang="es-ES" smtClean="0"/>
              <a:t>4</a:t>
            </a:fld>
            <a:endParaRPr lang="es-ES"/>
          </a:p>
        </p:txBody>
      </p:sp>
    </p:spTree>
    <p:extLst>
      <p:ext uri="{BB962C8B-B14F-4D97-AF65-F5344CB8AC3E}">
        <p14:creationId xmlns:p14="http://schemas.microsoft.com/office/powerpoint/2010/main" val="393887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METODO DE ELECCION PARA  LA FIJACION DE LAS FRACTURAS DE HUESOS LARGOS</a:t>
            </a:r>
          </a:p>
          <a:p>
            <a:endParaRPr lang="es-ES" dirty="0" smtClean="0"/>
          </a:p>
          <a:p>
            <a:r>
              <a:rPr lang="es-ES" dirty="0" smtClean="0"/>
              <a:t>SI BIEN , LA INTRODUCCION DE ALGUNOS RECURSOS TECNICOS</a:t>
            </a:r>
            <a:r>
              <a:rPr lang="es-ES" baseline="0" dirty="0" smtClean="0"/>
              <a:t> PERMITE EXTENDER  LAS INDICACIONES </a:t>
            </a:r>
            <a:endParaRPr lang="es-ES" dirty="0"/>
          </a:p>
        </p:txBody>
      </p:sp>
      <p:sp>
        <p:nvSpPr>
          <p:cNvPr id="4" name="Marcador de número de diapositiva 3"/>
          <p:cNvSpPr>
            <a:spLocks noGrp="1"/>
          </p:cNvSpPr>
          <p:nvPr>
            <p:ph type="sldNum" sz="quarter" idx="10"/>
          </p:nvPr>
        </p:nvSpPr>
        <p:spPr/>
        <p:txBody>
          <a:bodyPr/>
          <a:lstStyle/>
          <a:p>
            <a:fld id="{5E14E99E-6988-5B48-8C16-D35B58B3DA94}" type="slidenum">
              <a:rPr lang="es-ES" smtClean="0"/>
              <a:t>5</a:t>
            </a:fld>
            <a:endParaRPr lang="es-ES"/>
          </a:p>
        </p:txBody>
      </p:sp>
    </p:spTree>
    <p:extLst>
      <p:ext uri="{BB962C8B-B14F-4D97-AF65-F5344CB8AC3E}">
        <p14:creationId xmlns:p14="http://schemas.microsoft.com/office/powerpoint/2010/main" val="393887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a:t>
            </a:r>
            <a:r>
              <a:rPr lang="es-ES" dirty="0" smtClean="0"/>
              <a:t>LONGITUD TOTAL DEPENDE DE EL TAMAÑO ANATOMICO DEL HUESO</a:t>
            </a:r>
          </a:p>
          <a:p>
            <a:r>
              <a:rPr lang="es-ES" dirty="0" smtClean="0"/>
              <a:t>LA LONGITUD DE CONTACTO</a:t>
            </a:r>
            <a:r>
              <a:rPr lang="es-ES" baseline="0" dirty="0" smtClean="0"/>
              <a:t> CUNTO MAYOR SEA MAYOR SERA LA RIGIDEZ DEL MONTAJE</a:t>
            </a:r>
          </a:p>
          <a:p>
            <a:r>
              <a:rPr lang="es-ES" baseline="0" dirty="0" smtClean="0"/>
              <a:t>LA LONGITUD DE DISCONTINUIDAD ESLA DISTANCIA ENTRE DOS PUNTOS DONDE EL HUESO SE ADAPTA AL CLAVO ES DECIR PORCION DEL CLAVO QUE SOPORTA TRASMISION DE FUERZAS QUE NO PASAN POR EL HUESO.</a:t>
            </a:r>
          </a:p>
          <a:p>
            <a:endParaRPr lang="es-ES" dirty="0" smtClean="0"/>
          </a:p>
          <a:p>
            <a:r>
              <a:rPr lang="es-ES" dirty="0" smtClean="0"/>
              <a:t>EN DEFINITIVA CUANTO</a:t>
            </a:r>
            <a:r>
              <a:rPr lang="es-ES" baseline="0" dirty="0" smtClean="0"/>
              <a:t> MENOR SEA LA LONGITUD DE DISCONTINUIDAD MAYOR SERA LA RIGIDEZ DEL MONTAJE</a:t>
            </a:r>
            <a:endParaRPr lang="es-ES" dirty="0"/>
          </a:p>
        </p:txBody>
      </p:sp>
      <p:sp>
        <p:nvSpPr>
          <p:cNvPr id="4" name="Marcador de número de diapositiva 3"/>
          <p:cNvSpPr>
            <a:spLocks noGrp="1"/>
          </p:cNvSpPr>
          <p:nvPr>
            <p:ph type="sldNum" sz="quarter" idx="10"/>
          </p:nvPr>
        </p:nvSpPr>
        <p:spPr/>
        <p:txBody>
          <a:bodyPr/>
          <a:lstStyle/>
          <a:p>
            <a:fld id="{5E14E99E-6988-5B48-8C16-D35B58B3DA94}" type="slidenum">
              <a:rPr lang="es-ES" smtClean="0"/>
              <a:t>10</a:t>
            </a:fld>
            <a:endParaRPr lang="es-ES"/>
          </a:p>
        </p:txBody>
      </p:sp>
    </p:spTree>
    <p:extLst>
      <p:ext uri="{BB962C8B-B14F-4D97-AF65-F5344CB8AC3E}">
        <p14:creationId xmlns:p14="http://schemas.microsoft.com/office/powerpoint/2010/main" val="8242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CUANDO EL TRAZO DE FRACTURA</a:t>
            </a:r>
            <a:r>
              <a:rPr lang="es-ES" baseline="0" dirty="0" smtClean="0"/>
              <a:t> ESTA A 5 CMTS DEL MAS PROXIMAL DE LOS TORNILLOS SE PUEDE PRODUCIR UNA ROTURA POR FATIGA</a:t>
            </a:r>
            <a:endParaRPr lang="es-ES" dirty="0"/>
          </a:p>
        </p:txBody>
      </p:sp>
      <p:sp>
        <p:nvSpPr>
          <p:cNvPr id="4" name="Marcador de número de diapositiva 3"/>
          <p:cNvSpPr>
            <a:spLocks noGrp="1"/>
          </p:cNvSpPr>
          <p:nvPr>
            <p:ph type="sldNum" sz="quarter" idx="10"/>
          </p:nvPr>
        </p:nvSpPr>
        <p:spPr/>
        <p:txBody>
          <a:bodyPr/>
          <a:lstStyle/>
          <a:p>
            <a:fld id="{5E14E99E-6988-5B48-8C16-D35B58B3DA94}" type="slidenum">
              <a:rPr lang="es-ES" smtClean="0"/>
              <a:t>15</a:t>
            </a:fld>
            <a:endParaRPr lang="es-ES"/>
          </a:p>
        </p:txBody>
      </p:sp>
    </p:spTree>
    <p:extLst>
      <p:ext uri="{BB962C8B-B14F-4D97-AF65-F5344CB8AC3E}">
        <p14:creationId xmlns:p14="http://schemas.microsoft.com/office/powerpoint/2010/main" val="1665396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NO DIFERENCIAS ENTRE FRESAR Y NO FRESAR</a:t>
            </a:r>
            <a:r>
              <a:rPr lang="es-ES" baseline="0" dirty="0" smtClean="0"/>
              <a:t> EN FRACTURAS DE TIBIA ABIERTAS </a:t>
            </a:r>
            <a:endParaRPr lang="es-ES" dirty="0"/>
          </a:p>
        </p:txBody>
      </p:sp>
      <p:sp>
        <p:nvSpPr>
          <p:cNvPr id="4" name="Marcador de número de diapositiva 3"/>
          <p:cNvSpPr>
            <a:spLocks noGrp="1"/>
          </p:cNvSpPr>
          <p:nvPr>
            <p:ph type="sldNum" sz="quarter" idx="10"/>
          </p:nvPr>
        </p:nvSpPr>
        <p:spPr/>
        <p:txBody>
          <a:bodyPr/>
          <a:lstStyle/>
          <a:p>
            <a:fld id="{5E14E99E-6988-5B48-8C16-D35B58B3DA94}" type="slidenum">
              <a:rPr lang="es-ES" smtClean="0"/>
              <a:t>23</a:t>
            </a:fld>
            <a:endParaRPr lang="es-ES"/>
          </a:p>
        </p:txBody>
      </p:sp>
    </p:spTree>
    <p:extLst>
      <p:ext uri="{BB962C8B-B14F-4D97-AF65-F5344CB8AC3E}">
        <p14:creationId xmlns:p14="http://schemas.microsoft.com/office/powerpoint/2010/main" val="553002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78852" name="Slide Number Placeholder 3"/>
          <p:cNvSpPr>
            <a:spLocks noGrp="1"/>
          </p:cNvSpPr>
          <p:nvPr>
            <p:ph type="sldNum" sz="quarter" idx="5"/>
          </p:nvPr>
        </p:nvSpPr>
        <p:spPr bwMode="auto">
          <a:ln>
            <a:miter lim="800000"/>
            <a:headEnd/>
            <a:tailEnd/>
          </a:ln>
        </p:spPr>
        <p:txBody>
          <a:bodyPr/>
          <a:lstStyle>
            <a:lvl1pPr defTabSz="947738" eaLnBrk="0" hangingPunct="0">
              <a:defRPr>
                <a:solidFill>
                  <a:schemeClr val="tx1"/>
                </a:solidFill>
                <a:latin typeface="Arial" charset="0"/>
                <a:ea typeface="ＭＳ Ｐゴシック" charset="0"/>
                <a:cs typeface="Arial" charset="0"/>
              </a:defRPr>
            </a:lvl1pPr>
            <a:lvl2pPr marL="742950" indent="-285750" defTabSz="947738" eaLnBrk="0" hangingPunct="0">
              <a:defRPr>
                <a:solidFill>
                  <a:schemeClr val="tx1"/>
                </a:solidFill>
                <a:latin typeface="Arial" charset="0"/>
                <a:ea typeface="Arial" charset="0"/>
                <a:cs typeface="Arial" charset="0"/>
              </a:defRPr>
            </a:lvl2pPr>
            <a:lvl3pPr marL="1143000" indent="-228600" defTabSz="947738" eaLnBrk="0" hangingPunct="0">
              <a:defRPr>
                <a:solidFill>
                  <a:schemeClr val="tx1"/>
                </a:solidFill>
                <a:latin typeface="Arial" charset="0"/>
                <a:ea typeface="Arial" charset="0"/>
                <a:cs typeface="Arial" charset="0"/>
              </a:defRPr>
            </a:lvl3pPr>
            <a:lvl4pPr marL="1600200" indent="-228600" defTabSz="947738" eaLnBrk="0" hangingPunct="0">
              <a:defRPr>
                <a:solidFill>
                  <a:schemeClr val="tx1"/>
                </a:solidFill>
                <a:latin typeface="Arial" charset="0"/>
                <a:ea typeface="Arial" charset="0"/>
                <a:cs typeface="Arial" charset="0"/>
              </a:defRPr>
            </a:lvl4pPr>
            <a:lvl5pPr marL="2057400" indent="-228600" defTabSz="947738" eaLnBrk="0" hangingPunct="0">
              <a:defRPr>
                <a:solidFill>
                  <a:schemeClr val="tx1"/>
                </a:solidFill>
                <a:latin typeface="Arial" charset="0"/>
                <a:ea typeface="Arial" charset="0"/>
                <a:cs typeface="Arial" charset="0"/>
              </a:defRPr>
            </a:lvl5pPr>
            <a:lvl6pPr marL="2514600" indent="-228600" defTabSz="947738"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47738"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47738"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47738"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F90A69A-9772-2F49-83C6-9AC7CED4DCCC}" type="slidenum">
              <a:rPr lang="de-CH">
                <a:latin typeface="Calibri" charset="0"/>
              </a:rPr>
              <a:pPr eaLnBrk="1" hangingPunct="1"/>
              <a:t>24</a:t>
            </a:fld>
            <a:endParaRPr lang="de-CH">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79876" name="Slide Number Placeholder 3"/>
          <p:cNvSpPr>
            <a:spLocks noGrp="1"/>
          </p:cNvSpPr>
          <p:nvPr>
            <p:ph type="sldNum" sz="quarter" idx="5"/>
          </p:nvPr>
        </p:nvSpPr>
        <p:spPr bwMode="auto">
          <a:ln>
            <a:miter lim="800000"/>
            <a:headEnd/>
            <a:tailEnd/>
          </a:ln>
        </p:spPr>
        <p:txBody>
          <a:bodyPr/>
          <a:lstStyle>
            <a:lvl1pPr defTabSz="947738" eaLnBrk="0" hangingPunct="0">
              <a:defRPr>
                <a:solidFill>
                  <a:schemeClr val="tx1"/>
                </a:solidFill>
                <a:latin typeface="Arial" charset="0"/>
                <a:ea typeface="ＭＳ Ｐゴシック" charset="0"/>
                <a:cs typeface="Arial" charset="0"/>
              </a:defRPr>
            </a:lvl1pPr>
            <a:lvl2pPr marL="742950" indent="-285750" defTabSz="947738" eaLnBrk="0" hangingPunct="0">
              <a:defRPr>
                <a:solidFill>
                  <a:schemeClr val="tx1"/>
                </a:solidFill>
                <a:latin typeface="Arial" charset="0"/>
                <a:ea typeface="Arial" charset="0"/>
                <a:cs typeface="Arial" charset="0"/>
              </a:defRPr>
            </a:lvl2pPr>
            <a:lvl3pPr marL="1143000" indent="-228600" defTabSz="947738" eaLnBrk="0" hangingPunct="0">
              <a:defRPr>
                <a:solidFill>
                  <a:schemeClr val="tx1"/>
                </a:solidFill>
                <a:latin typeface="Arial" charset="0"/>
                <a:ea typeface="Arial" charset="0"/>
                <a:cs typeface="Arial" charset="0"/>
              </a:defRPr>
            </a:lvl3pPr>
            <a:lvl4pPr marL="1600200" indent="-228600" defTabSz="947738" eaLnBrk="0" hangingPunct="0">
              <a:defRPr>
                <a:solidFill>
                  <a:schemeClr val="tx1"/>
                </a:solidFill>
                <a:latin typeface="Arial" charset="0"/>
                <a:ea typeface="Arial" charset="0"/>
                <a:cs typeface="Arial" charset="0"/>
              </a:defRPr>
            </a:lvl4pPr>
            <a:lvl5pPr marL="2057400" indent="-228600" defTabSz="947738" eaLnBrk="0" hangingPunct="0">
              <a:defRPr>
                <a:solidFill>
                  <a:schemeClr val="tx1"/>
                </a:solidFill>
                <a:latin typeface="Arial" charset="0"/>
                <a:ea typeface="Arial" charset="0"/>
                <a:cs typeface="Arial" charset="0"/>
              </a:defRPr>
            </a:lvl5pPr>
            <a:lvl6pPr marL="2514600" indent="-228600" defTabSz="947738"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47738"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47738"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47738"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FB31D2C-3410-8C4C-BD32-73E328267866}" type="slidenum">
              <a:rPr lang="de-CH">
                <a:latin typeface="Calibri" charset="0"/>
              </a:rPr>
              <a:pPr eaLnBrk="1" hangingPunct="1"/>
              <a:t>25</a:t>
            </a:fld>
            <a:endParaRPr lang="de-CH">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ndParaRPr>
          </a:p>
        </p:txBody>
      </p:sp>
      <p:sp>
        <p:nvSpPr>
          <p:cNvPr id="79876" name="Slide Number Placeholder 3"/>
          <p:cNvSpPr>
            <a:spLocks noGrp="1"/>
          </p:cNvSpPr>
          <p:nvPr>
            <p:ph type="sldNum" sz="quarter" idx="5"/>
          </p:nvPr>
        </p:nvSpPr>
        <p:spPr bwMode="auto">
          <a:ln>
            <a:miter lim="800000"/>
            <a:headEnd/>
            <a:tailEnd/>
          </a:ln>
        </p:spPr>
        <p:txBody>
          <a:bodyPr/>
          <a:lstStyle>
            <a:lvl1pPr defTabSz="947738" eaLnBrk="0" hangingPunct="0">
              <a:defRPr>
                <a:solidFill>
                  <a:schemeClr val="tx1"/>
                </a:solidFill>
                <a:latin typeface="Arial" charset="0"/>
                <a:ea typeface="ＭＳ Ｐゴシック" charset="0"/>
                <a:cs typeface="Arial" charset="0"/>
              </a:defRPr>
            </a:lvl1pPr>
            <a:lvl2pPr marL="742950" indent="-285750" defTabSz="947738" eaLnBrk="0" hangingPunct="0">
              <a:defRPr>
                <a:solidFill>
                  <a:schemeClr val="tx1"/>
                </a:solidFill>
                <a:latin typeface="Arial" charset="0"/>
                <a:ea typeface="Arial" charset="0"/>
                <a:cs typeface="Arial" charset="0"/>
              </a:defRPr>
            </a:lvl2pPr>
            <a:lvl3pPr marL="1143000" indent="-228600" defTabSz="947738" eaLnBrk="0" hangingPunct="0">
              <a:defRPr>
                <a:solidFill>
                  <a:schemeClr val="tx1"/>
                </a:solidFill>
                <a:latin typeface="Arial" charset="0"/>
                <a:ea typeface="Arial" charset="0"/>
                <a:cs typeface="Arial" charset="0"/>
              </a:defRPr>
            </a:lvl3pPr>
            <a:lvl4pPr marL="1600200" indent="-228600" defTabSz="947738" eaLnBrk="0" hangingPunct="0">
              <a:defRPr>
                <a:solidFill>
                  <a:schemeClr val="tx1"/>
                </a:solidFill>
                <a:latin typeface="Arial" charset="0"/>
                <a:ea typeface="Arial" charset="0"/>
                <a:cs typeface="Arial" charset="0"/>
              </a:defRPr>
            </a:lvl4pPr>
            <a:lvl5pPr marL="2057400" indent="-228600" defTabSz="947738" eaLnBrk="0" hangingPunct="0">
              <a:defRPr>
                <a:solidFill>
                  <a:schemeClr val="tx1"/>
                </a:solidFill>
                <a:latin typeface="Arial" charset="0"/>
                <a:ea typeface="Arial" charset="0"/>
                <a:cs typeface="Arial" charset="0"/>
              </a:defRPr>
            </a:lvl5pPr>
            <a:lvl6pPr marL="2514600" indent="-228600" defTabSz="947738" eaLnBrk="0" fontAlgn="base" hangingPunct="0">
              <a:spcBef>
                <a:spcPct val="0"/>
              </a:spcBef>
              <a:spcAft>
                <a:spcPct val="0"/>
              </a:spcAft>
              <a:defRPr>
                <a:solidFill>
                  <a:schemeClr val="tx1"/>
                </a:solidFill>
                <a:latin typeface="Arial" charset="0"/>
                <a:ea typeface="Arial" charset="0"/>
                <a:cs typeface="Arial" charset="0"/>
              </a:defRPr>
            </a:lvl6pPr>
            <a:lvl7pPr marL="2971800" indent="-228600" defTabSz="947738" eaLnBrk="0" fontAlgn="base" hangingPunct="0">
              <a:spcBef>
                <a:spcPct val="0"/>
              </a:spcBef>
              <a:spcAft>
                <a:spcPct val="0"/>
              </a:spcAft>
              <a:defRPr>
                <a:solidFill>
                  <a:schemeClr val="tx1"/>
                </a:solidFill>
                <a:latin typeface="Arial" charset="0"/>
                <a:ea typeface="Arial" charset="0"/>
                <a:cs typeface="Arial" charset="0"/>
              </a:defRPr>
            </a:lvl7pPr>
            <a:lvl8pPr marL="3429000" indent="-228600" defTabSz="947738" eaLnBrk="0" fontAlgn="base" hangingPunct="0">
              <a:spcBef>
                <a:spcPct val="0"/>
              </a:spcBef>
              <a:spcAft>
                <a:spcPct val="0"/>
              </a:spcAft>
              <a:defRPr>
                <a:solidFill>
                  <a:schemeClr val="tx1"/>
                </a:solidFill>
                <a:latin typeface="Arial" charset="0"/>
                <a:ea typeface="Arial" charset="0"/>
                <a:cs typeface="Arial" charset="0"/>
              </a:defRPr>
            </a:lvl8pPr>
            <a:lvl9pPr marL="3886200" indent="-228600" defTabSz="947738"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FB31D2C-3410-8C4C-BD32-73E328267866}" type="slidenum">
              <a:rPr lang="de-CH">
                <a:latin typeface="Calibri" charset="0"/>
              </a:rPr>
              <a:pPr eaLnBrk="1" hangingPunct="1"/>
              <a:t>26</a:t>
            </a:fld>
            <a:endParaRPr lang="de-CH">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8412F82C-71FB-8D47-AB5F-3A405F004E91}" type="datetimeFigureOut">
              <a:rPr lang="es-ES" smtClean="0"/>
              <a:t>26/4/18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76245916-01F7-EC49-92A0-0A139EEE337E}" type="slidenum">
              <a:rPr lang="es-ES" smtClean="0"/>
              <a:t>‹Nr.›</a:t>
            </a:fld>
            <a:endParaRPr lang="es-ES"/>
          </a:p>
        </p:txBody>
      </p:sp>
    </p:spTree>
    <p:extLst>
      <p:ext uri="{BB962C8B-B14F-4D97-AF65-F5344CB8AC3E}">
        <p14:creationId xmlns:p14="http://schemas.microsoft.com/office/powerpoint/2010/main" val="3019663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8412F82C-71FB-8D47-AB5F-3A405F004E91}" type="datetimeFigureOut">
              <a:rPr lang="es-ES" smtClean="0"/>
              <a:t>26/4/18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76245916-01F7-EC49-92A0-0A139EEE337E}" type="slidenum">
              <a:rPr lang="es-ES" smtClean="0"/>
              <a:t>‹Nr.›</a:t>
            </a:fld>
            <a:endParaRPr lang="es-ES"/>
          </a:p>
        </p:txBody>
      </p:sp>
    </p:spTree>
    <p:extLst>
      <p:ext uri="{BB962C8B-B14F-4D97-AF65-F5344CB8AC3E}">
        <p14:creationId xmlns:p14="http://schemas.microsoft.com/office/powerpoint/2010/main" val="1941183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8412F82C-71FB-8D47-AB5F-3A405F004E91}" type="datetimeFigureOut">
              <a:rPr lang="es-ES" smtClean="0"/>
              <a:t>26/4/18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76245916-01F7-EC49-92A0-0A139EEE337E}" type="slidenum">
              <a:rPr lang="es-ES" smtClean="0"/>
              <a:t>‹Nr.›</a:t>
            </a:fld>
            <a:endParaRPr lang="es-ES"/>
          </a:p>
        </p:txBody>
      </p:sp>
    </p:spTree>
    <p:extLst>
      <p:ext uri="{BB962C8B-B14F-4D97-AF65-F5344CB8AC3E}">
        <p14:creationId xmlns:p14="http://schemas.microsoft.com/office/powerpoint/2010/main" val="3988250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8412F82C-71FB-8D47-AB5F-3A405F004E91}" type="datetimeFigureOut">
              <a:rPr lang="es-ES" smtClean="0"/>
              <a:t>26/4/18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76245916-01F7-EC49-92A0-0A139EEE337E}" type="slidenum">
              <a:rPr lang="es-ES" smtClean="0"/>
              <a:t>‹Nr.›</a:t>
            </a:fld>
            <a:endParaRPr lang="es-ES"/>
          </a:p>
        </p:txBody>
      </p:sp>
    </p:spTree>
    <p:extLst>
      <p:ext uri="{BB962C8B-B14F-4D97-AF65-F5344CB8AC3E}">
        <p14:creationId xmlns:p14="http://schemas.microsoft.com/office/powerpoint/2010/main" val="314659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a:lstStyle/>
          <a:p>
            <a:fld id="{8412F82C-71FB-8D47-AB5F-3A405F004E91}" type="datetimeFigureOut">
              <a:rPr lang="es-ES" smtClean="0"/>
              <a:t>26/4/18</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p>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a:lstStyle/>
          <a:p>
            <a:fld id="{76245916-01F7-EC49-92A0-0A139EEE337E}" type="slidenum">
              <a:rPr lang="es-ES" smtClean="0"/>
              <a:t>‹Nr.›</a:t>
            </a:fld>
            <a:endParaRPr lang="es-ES"/>
          </a:p>
        </p:txBody>
      </p:sp>
    </p:spTree>
    <p:extLst>
      <p:ext uri="{BB962C8B-B14F-4D97-AF65-F5344CB8AC3E}">
        <p14:creationId xmlns:p14="http://schemas.microsoft.com/office/powerpoint/2010/main" val="57843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8412F82C-71FB-8D47-AB5F-3A405F004E91}" type="datetimeFigureOut">
              <a:rPr lang="es-ES" smtClean="0"/>
              <a:t>26/4/18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76245916-01F7-EC49-92A0-0A139EEE337E}" type="slidenum">
              <a:rPr lang="es-ES" smtClean="0"/>
              <a:t>‹Nr.›</a:t>
            </a:fld>
            <a:endParaRPr lang="es-ES"/>
          </a:p>
        </p:txBody>
      </p:sp>
    </p:spTree>
    <p:extLst>
      <p:ext uri="{BB962C8B-B14F-4D97-AF65-F5344CB8AC3E}">
        <p14:creationId xmlns:p14="http://schemas.microsoft.com/office/powerpoint/2010/main" val="101569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a:lstStyle/>
          <a:p>
            <a:fld id="{8412F82C-71FB-8D47-AB5F-3A405F004E91}" type="datetimeFigureOut">
              <a:rPr lang="es-ES" smtClean="0"/>
              <a:t>26/4/18</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p>
            <a:endParaRPr lang="es-ES"/>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a:lstStyle/>
          <a:p>
            <a:fld id="{76245916-01F7-EC49-92A0-0A139EEE337E}" type="slidenum">
              <a:rPr lang="es-ES" smtClean="0"/>
              <a:t>‹Nr.›</a:t>
            </a:fld>
            <a:endParaRPr lang="es-ES"/>
          </a:p>
        </p:txBody>
      </p:sp>
    </p:spTree>
    <p:extLst>
      <p:ext uri="{BB962C8B-B14F-4D97-AF65-F5344CB8AC3E}">
        <p14:creationId xmlns:p14="http://schemas.microsoft.com/office/powerpoint/2010/main" val="4182737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_tradnl" smtClean="0"/>
              <a:t>Clic para editar título</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a:lstStyle/>
          <a:p>
            <a:fld id="{8412F82C-71FB-8D47-AB5F-3A405F004E91}" type="datetimeFigureOut">
              <a:rPr lang="es-ES" smtClean="0"/>
              <a:t>26/4/18</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p>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a:lstStyle/>
          <a:p>
            <a:fld id="{76245916-01F7-EC49-92A0-0A139EEE337E}" type="slidenum">
              <a:rPr lang="es-ES" smtClean="0"/>
              <a:t>‹Nr.›</a:t>
            </a:fld>
            <a:endParaRPr lang="es-ES"/>
          </a:p>
        </p:txBody>
      </p:sp>
    </p:spTree>
    <p:extLst>
      <p:ext uri="{BB962C8B-B14F-4D97-AF65-F5344CB8AC3E}">
        <p14:creationId xmlns:p14="http://schemas.microsoft.com/office/powerpoint/2010/main" val="33427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a:lstStyle/>
          <a:p>
            <a:fld id="{8412F82C-71FB-8D47-AB5F-3A405F004E91}" type="datetimeFigureOut">
              <a:rPr lang="es-ES" smtClean="0"/>
              <a:t>26/4/18</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p>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a:lstStyle/>
          <a:p>
            <a:fld id="{76245916-01F7-EC49-92A0-0A139EEE337E}" type="slidenum">
              <a:rPr lang="es-ES" smtClean="0"/>
              <a:t>‹Nr.›</a:t>
            </a:fld>
            <a:endParaRPr lang="es-ES"/>
          </a:p>
        </p:txBody>
      </p:sp>
    </p:spTree>
    <p:extLst>
      <p:ext uri="{BB962C8B-B14F-4D97-AF65-F5344CB8AC3E}">
        <p14:creationId xmlns:p14="http://schemas.microsoft.com/office/powerpoint/2010/main" val="1329424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8412F82C-71FB-8D47-AB5F-3A405F004E91}" type="datetimeFigureOut">
              <a:rPr lang="es-ES" smtClean="0"/>
              <a:t>26/4/18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76245916-01F7-EC49-92A0-0A139EEE337E}" type="slidenum">
              <a:rPr lang="es-ES" smtClean="0"/>
              <a:t>‹Nr.›</a:t>
            </a:fld>
            <a:endParaRPr lang="es-ES"/>
          </a:p>
        </p:txBody>
      </p:sp>
    </p:spTree>
    <p:extLst>
      <p:ext uri="{BB962C8B-B14F-4D97-AF65-F5344CB8AC3E}">
        <p14:creationId xmlns:p14="http://schemas.microsoft.com/office/powerpoint/2010/main" val="1719386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a:lstStyle/>
          <a:p>
            <a:fld id="{8412F82C-71FB-8D47-AB5F-3A405F004E91}" type="datetimeFigureOut">
              <a:rPr lang="es-ES" smtClean="0"/>
              <a:t>26/4/18</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p>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a:lstStyle/>
          <a:p>
            <a:fld id="{76245916-01F7-EC49-92A0-0A139EEE337E}" type="slidenum">
              <a:rPr lang="es-ES" smtClean="0"/>
              <a:t>‹Nr.›</a:t>
            </a:fld>
            <a:endParaRPr lang="es-ES"/>
          </a:p>
        </p:txBody>
      </p:sp>
    </p:spTree>
    <p:extLst>
      <p:ext uri="{BB962C8B-B14F-4D97-AF65-F5344CB8AC3E}">
        <p14:creationId xmlns:p14="http://schemas.microsoft.com/office/powerpoint/2010/main" val="41701191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microsoft.com/office/2007/relationships/hdphoto" Target="../media/hdphoto1.wdp"/><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descr="logotrauma_rgb.jpg"/>
          <p:cNvPicPr>
            <a:picLocks noChangeAspect="1"/>
          </p:cNvPicPr>
          <p:nvPr userDrawn="1"/>
        </p:nvPicPr>
        <p:blipFill>
          <a:blip r:embed="rId13">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758660" y="108662"/>
            <a:ext cx="1298323" cy="84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ector recto 7"/>
          <p:cNvCxnSpPr/>
          <p:nvPr userDrawn="1"/>
        </p:nvCxnSpPr>
        <p:spPr>
          <a:xfrm>
            <a:off x="1785620" y="473287"/>
            <a:ext cx="5824220" cy="16933"/>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0" name="CuadroTexto 9"/>
          <p:cNvSpPr txBox="1"/>
          <p:nvPr userDrawn="1"/>
        </p:nvSpPr>
        <p:spPr>
          <a:xfrm>
            <a:off x="194734" y="6397592"/>
            <a:ext cx="1405541" cy="338554"/>
          </a:xfrm>
          <a:prstGeom prst="rect">
            <a:avLst/>
          </a:prstGeom>
          <a:noFill/>
        </p:spPr>
        <p:txBody>
          <a:bodyPr wrap="none" rtlCol="0">
            <a:spAutoFit/>
          </a:bodyPr>
          <a:lstStyle/>
          <a:p>
            <a:r>
              <a:rPr lang="es-ES" sz="1600" i="1" dirty="0" smtClean="0">
                <a:solidFill>
                  <a:srgbClr val="3366FF"/>
                </a:solidFill>
              </a:rPr>
              <a:t>MADRID</a:t>
            </a:r>
            <a:r>
              <a:rPr lang="es-ES" sz="1600" i="1" baseline="0" dirty="0" smtClean="0">
                <a:solidFill>
                  <a:srgbClr val="3366FF"/>
                </a:solidFill>
              </a:rPr>
              <a:t> 2018</a:t>
            </a:r>
            <a:endParaRPr lang="es-ES" sz="1600" i="1" dirty="0">
              <a:solidFill>
                <a:srgbClr val="3366FF"/>
              </a:solidFill>
            </a:endParaRPr>
          </a:p>
        </p:txBody>
      </p:sp>
      <p:sp>
        <p:nvSpPr>
          <p:cNvPr id="11" name="CuadroTexto 10"/>
          <p:cNvSpPr txBox="1"/>
          <p:nvPr userDrawn="1"/>
        </p:nvSpPr>
        <p:spPr>
          <a:xfrm>
            <a:off x="7594599" y="6429401"/>
            <a:ext cx="1462384" cy="276999"/>
          </a:xfrm>
          <a:prstGeom prst="rect">
            <a:avLst/>
          </a:prstGeom>
          <a:noFill/>
        </p:spPr>
        <p:txBody>
          <a:bodyPr wrap="none" rtlCol="0">
            <a:spAutoFit/>
          </a:bodyPr>
          <a:lstStyle/>
          <a:p>
            <a:r>
              <a:rPr lang="es-ES" sz="1200" i="1" dirty="0" smtClean="0">
                <a:solidFill>
                  <a:srgbClr val="3366FF"/>
                </a:solidFill>
              </a:rPr>
              <a:t>M.</a:t>
            </a:r>
            <a:r>
              <a:rPr lang="es-ES" sz="1200" i="1" baseline="0" dirty="0" smtClean="0">
                <a:solidFill>
                  <a:srgbClr val="3366FF"/>
                </a:solidFill>
              </a:rPr>
              <a:t> GARCIA ALONSO</a:t>
            </a:r>
            <a:endParaRPr lang="es-ES" sz="1200" i="1" dirty="0">
              <a:solidFill>
                <a:srgbClr val="3366FF"/>
              </a:solidFill>
            </a:endParaRPr>
          </a:p>
        </p:txBody>
      </p:sp>
      <p:pic>
        <p:nvPicPr>
          <p:cNvPr id="14" name="Imagen 13" descr="Captura de pantalla 2016-10-08 a las 20.34.02.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4734" y="138097"/>
            <a:ext cx="1275127" cy="670379"/>
          </a:xfrm>
          <a:prstGeom prst="rect">
            <a:avLst/>
          </a:prstGeom>
        </p:spPr>
      </p:pic>
    </p:spTree>
    <p:extLst>
      <p:ext uri="{BB962C8B-B14F-4D97-AF65-F5344CB8AC3E}">
        <p14:creationId xmlns:p14="http://schemas.microsoft.com/office/powerpoint/2010/main" val="3087945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021764" y="4776701"/>
            <a:ext cx="7430289" cy="1384995"/>
          </a:xfrm>
          <a:prstGeom prst="rect">
            <a:avLst/>
          </a:prstGeom>
          <a:noFill/>
        </p:spPr>
        <p:txBody>
          <a:bodyPr wrap="none" rtlCol="0">
            <a:spAutoFit/>
          </a:bodyPr>
          <a:lstStyle/>
          <a:p>
            <a:pPr algn="ctr"/>
            <a:r>
              <a:rPr lang="es-ES" sz="2800" b="1" dirty="0" smtClean="0"/>
              <a:t>BIOMECANICA DEL ENCLAVADO ENDOMEDULAR</a:t>
            </a:r>
          </a:p>
          <a:p>
            <a:pPr algn="ctr"/>
            <a:r>
              <a:rPr lang="es-ES" sz="2800" b="1" dirty="0" smtClean="0"/>
              <a:t>Y</a:t>
            </a:r>
          </a:p>
          <a:p>
            <a:pPr algn="ctr"/>
            <a:r>
              <a:rPr lang="es-ES" sz="2800" b="1" dirty="0" smtClean="0"/>
              <a:t>SU REPERCUSION EN LA CONSOLIDACION OSEA</a:t>
            </a:r>
            <a:endParaRPr lang="es-ES" sz="2800" b="1" dirty="0"/>
          </a:p>
        </p:txBody>
      </p:sp>
      <p:pic>
        <p:nvPicPr>
          <p:cNvPr id="3" name="Imagen 2" descr="Captura de pantalla 2018-04-07 a las 11.22.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0" y="571662"/>
            <a:ext cx="3565931" cy="4205039"/>
          </a:xfrm>
          <a:prstGeom prst="rect">
            <a:avLst/>
          </a:prstGeom>
        </p:spPr>
      </p:pic>
    </p:spTree>
    <p:extLst>
      <p:ext uri="{BB962C8B-B14F-4D97-AF65-F5344CB8AC3E}">
        <p14:creationId xmlns:p14="http://schemas.microsoft.com/office/powerpoint/2010/main" val="19160740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s1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83" y="1826380"/>
            <a:ext cx="3355247" cy="3223381"/>
          </a:xfrm>
          <a:prstGeom prst="rect">
            <a:avLst/>
          </a:prstGeom>
        </p:spPr>
      </p:pic>
      <p:sp>
        <p:nvSpPr>
          <p:cNvPr id="5" name="CuadroTexto 4"/>
          <p:cNvSpPr txBox="1"/>
          <p:nvPr/>
        </p:nvSpPr>
        <p:spPr>
          <a:xfrm>
            <a:off x="3534531" y="855524"/>
            <a:ext cx="2006679" cy="584776"/>
          </a:xfrm>
          <a:prstGeom prst="rect">
            <a:avLst/>
          </a:prstGeom>
          <a:noFill/>
        </p:spPr>
        <p:txBody>
          <a:bodyPr wrap="none" rtlCol="0">
            <a:spAutoFit/>
          </a:bodyPr>
          <a:lstStyle/>
          <a:p>
            <a:r>
              <a:rPr lang="es-ES" sz="3200" b="1" dirty="0" smtClean="0"/>
              <a:t>LONGITUD</a:t>
            </a:r>
            <a:endParaRPr lang="es-ES" sz="3200" b="1" dirty="0"/>
          </a:p>
        </p:txBody>
      </p:sp>
      <p:sp>
        <p:nvSpPr>
          <p:cNvPr id="6" name="CuadroTexto 5"/>
          <p:cNvSpPr txBox="1"/>
          <p:nvPr/>
        </p:nvSpPr>
        <p:spPr>
          <a:xfrm>
            <a:off x="4238605" y="2544070"/>
            <a:ext cx="4519186" cy="1938992"/>
          </a:xfrm>
          <a:prstGeom prst="rect">
            <a:avLst/>
          </a:prstGeom>
          <a:noFill/>
        </p:spPr>
        <p:txBody>
          <a:bodyPr wrap="none" rtlCol="0">
            <a:spAutoFit/>
          </a:bodyPr>
          <a:lstStyle/>
          <a:p>
            <a:pPr marL="285750" indent="-285750">
              <a:buFont typeface="Arial"/>
              <a:buChar char="•"/>
            </a:pPr>
            <a:r>
              <a:rPr lang="es-ES" sz="2400" dirty="0" smtClean="0"/>
              <a:t>LONGITUD  TOTAL</a:t>
            </a:r>
          </a:p>
          <a:p>
            <a:pPr marL="285750" indent="-285750">
              <a:buFont typeface="Arial"/>
              <a:buChar char="•"/>
            </a:pPr>
            <a:endParaRPr lang="es-ES" sz="2400" dirty="0"/>
          </a:p>
          <a:p>
            <a:pPr marL="285750" indent="-285750">
              <a:buFont typeface="Arial"/>
              <a:buChar char="•"/>
            </a:pPr>
            <a:r>
              <a:rPr lang="es-ES" sz="2400" dirty="0" smtClean="0"/>
              <a:t>LONGITUD DE CONTACTO</a:t>
            </a:r>
          </a:p>
          <a:p>
            <a:pPr marL="285750" indent="-285750">
              <a:buFont typeface="Arial"/>
              <a:buChar char="•"/>
            </a:pPr>
            <a:endParaRPr lang="es-ES" sz="2400" dirty="0"/>
          </a:p>
          <a:p>
            <a:pPr marL="285750" indent="-285750">
              <a:buFont typeface="Arial"/>
              <a:buChar char="•"/>
            </a:pPr>
            <a:r>
              <a:rPr lang="es-ES" sz="2400" dirty="0" smtClean="0"/>
              <a:t>LONGITUD DE DISCONTINUIDAD</a:t>
            </a:r>
            <a:endParaRPr lang="es-ES" sz="2400" dirty="0"/>
          </a:p>
        </p:txBody>
      </p:sp>
      <p:sp>
        <p:nvSpPr>
          <p:cNvPr id="7" name="CuadroTexto 6"/>
          <p:cNvSpPr txBox="1"/>
          <p:nvPr/>
        </p:nvSpPr>
        <p:spPr>
          <a:xfrm>
            <a:off x="894774" y="5261428"/>
            <a:ext cx="7923977" cy="1200329"/>
          </a:xfrm>
          <a:prstGeom prst="rect">
            <a:avLst/>
          </a:prstGeom>
          <a:noFill/>
        </p:spPr>
        <p:txBody>
          <a:bodyPr wrap="none" rtlCol="0">
            <a:spAutoFit/>
          </a:bodyPr>
          <a:lstStyle/>
          <a:p>
            <a:r>
              <a:rPr lang="es-ES" dirty="0" smtClean="0"/>
              <a:t>RIGIDEZ A FLEXION : INVERSAMENTE PROPORCIONAL AL CUADRADO DE SU L. T</a:t>
            </a:r>
            <a:r>
              <a:rPr lang="es-ES" dirty="0" smtClean="0"/>
              <a:t>. M.</a:t>
            </a:r>
            <a:endParaRPr lang="es-ES" dirty="0" smtClean="0"/>
          </a:p>
          <a:p>
            <a:endParaRPr lang="es-ES" dirty="0"/>
          </a:p>
          <a:p>
            <a:r>
              <a:rPr lang="es-ES" dirty="0" smtClean="0"/>
              <a:t>RIGIDEZ A LA TORSION: INVERSAMENTE PROPORCIONAL A LA L. </a:t>
            </a:r>
            <a:r>
              <a:rPr lang="es-ES" dirty="0" smtClean="0"/>
              <a:t>T.M.</a:t>
            </a:r>
            <a:endParaRPr lang="es-ES" dirty="0" smtClean="0"/>
          </a:p>
          <a:p>
            <a:endParaRPr lang="es-ES" dirty="0"/>
          </a:p>
        </p:txBody>
      </p:sp>
    </p:spTree>
    <p:extLst>
      <p:ext uri="{BB962C8B-B14F-4D97-AF65-F5344CB8AC3E}">
        <p14:creationId xmlns:p14="http://schemas.microsoft.com/office/powerpoint/2010/main" val="349941203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11047" y="1094192"/>
            <a:ext cx="5704406" cy="584776"/>
          </a:xfrm>
          <a:prstGeom prst="rect">
            <a:avLst/>
          </a:prstGeom>
          <a:noFill/>
        </p:spPr>
        <p:txBody>
          <a:bodyPr wrap="none" rtlCol="0">
            <a:spAutoFit/>
          </a:bodyPr>
          <a:lstStyle/>
          <a:p>
            <a:r>
              <a:rPr lang="es-ES" sz="3200" b="1" dirty="0" smtClean="0"/>
              <a:t>LONGITUD DE DISCONTINUIDAD</a:t>
            </a:r>
            <a:endParaRPr lang="es-ES" sz="3200" b="1" dirty="0"/>
          </a:p>
        </p:txBody>
      </p:sp>
      <p:pic>
        <p:nvPicPr>
          <p:cNvPr id="5" name="Picture 3" descr="C:\Users\Elisa\Downloads\images (23).jpg"/>
          <p:cNvPicPr>
            <a:picLocks noChangeAspect="1" noChangeArrowheads="1"/>
          </p:cNvPicPr>
          <p:nvPr/>
        </p:nvPicPr>
        <p:blipFill>
          <a:blip r:embed="rId2">
            <a:extLst>
              <a:ext uri="{28A0092B-C50C-407E-A947-70E740481C1C}">
                <a14:useLocalDpi xmlns:a14="http://schemas.microsoft.com/office/drawing/2010/main" val="0"/>
              </a:ext>
            </a:extLst>
          </a:blip>
          <a:srcRect b="9419"/>
          <a:stretch>
            <a:fillRect/>
          </a:stretch>
        </p:blipFill>
        <p:spPr bwMode="auto">
          <a:xfrm>
            <a:off x="527278" y="3375705"/>
            <a:ext cx="325278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6"/>
          <p:cNvSpPr txBox="1"/>
          <p:nvPr/>
        </p:nvSpPr>
        <p:spPr>
          <a:xfrm>
            <a:off x="1499810" y="2757714"/>
            <a:ext cx="1356110" cy="461665"/>
          </a:xfrm>
          <a:prstGeom prst="rect">
            <a:avLst/>
          </a:prstGeom>
          <a:noFill/>
        </p:spPr>
        <p:txBody>
          <a:bodyPr wrap="none" rtlCol="0">
            <a:spAutoFit/>
          </a:bodyPr>
          <a:lstStyle/>
          <a:p>
            <a:r>
              <a:rPr lang="es-ES" sz="2400" dirty="0" smtClean="0"/>
              <a:t>FRESADO</a:t>
            </a:r>
            <a:endParaRPr lang="es-ES" sz="2400" dirty="0"/>
          </a:p>
        </p:txBody>
      </p:sp>
      <p:pic>
        <p:nvPicPr>
          <p:cNvPr id="8" name="Picture 2" descr="C:\Users\Elisa\Downloads\images (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799" y="3375705"/>
            <a:ext cx="18002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uadroTexto 8"/>
          <p:cNvSpPr txBox="1"/>
          <p:nvPr/>
        </p:nvSpPr>
        <p:spPr>
          <a:xfrm>
            <a:off x="6395799" y="2757714"/>
            <a:ext cx="2055370" cy="461665"/>
          </a:xfrm>
          <a:prstGeom prst="rect">
            <a:avLst/>
          </a:prstGeom>
          <a:noFill/>
        </p:spPr>
        <p:txBody>
          <a:bodyPr wrap="none" rtlCol="0">
            <a:spAutoFit/>
          </a:bodyPr>
          <a:lstStyle/>
          <a:p>
            <a:r>
              <a:rPr lang="es-ES" sz="2400" dirty="0" smtClean="0"/>
              <a:t>ENCERROJADO</a:t>
            </a:r>
            <a:endParaRPr lang="es-ES" sz="2400" dirty="0"/>
          </a:p>
        </p:txBody>
      </p:sp>
    </p:spTree>
    <p:extLst>
      <p:ext uri="{BB962C8B-B14F-4D97-AF65-F5344CB8AC3E}">
        <p14:creationId xmlns:p14="http://schemas.microsoft.com/office/powerpoint/2010/main" val="77975315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234500" y="831335"/>
            <a:ext cx="2732840" cy="584776"/>
          </a:xfrm>
          <a:prstGeom prst="rect">
            <a:avLst/>
          </a:prstGeom>
          <a:noFill/>
        </p:spPr>
        <p:txBody>
          <a:bodyPr wrap="none" rtlCol="0">
            <a:spAutoFit/>
          </a:bodyPr>
          <a:lstStyle/>
          <a:p>
            <a:r>
              <a:rPr lang="es-ES" sz="3200" b="1" dirty="0" smtClean="0"/>
              <a:t>ENCERROJADO</a:t>
            </a:r>
            <a:endParaRPr lang="es-ES" sz="3200" b="1" dirty="0"/>
          </a:p>
        </p:txBody>
      </p:sp>
      <p:sp>
        <p:nvSpPr>
          <p:cNvPr id="5" name="CuadroTexto 4"/>
          <p:cNvSpPr txBox="1"/>
          <p:nvPr/>
        </p:nvSpPr>
        <p:spPr>
          <a:xfrm>
            <a:off x="1415143" y="2394857"/>
            <a:ext cx="6391493" cy="923330"/>
          </a:xfrm>
          <a:prstGeom prst="rect">
            <a:avLst/>
          </a:prstGeom>
          <a:noFill/>
        </p:spPr>
        <p:txBody>
          <a:bodyPr wrap="none" rtlCol="0">
            <a:spAutoFit/>
          </a:bodyPr>
          <a:lstStyle/>
          <a:p>
            <a:pPr marL="285750" indent="-285750">
              <a:buFont typeface="Arial"/>
              <a:buChar char="•"/>
            </a:pPr>
            <a:r>
              <a:rPr lang="es-ES" dirty="0" smtClean="0"/>
              <a:t>EVITA EL DESPLAZAMIENTO DEL CLAVO EN EL CANAL MEDULAR</a:t>
            </a:r>
          </a:p>
          <a:p>
            <a:pPr marL="285750" indent="-285750">
              <a:buFont typeface="Arial"/>
              <a:buChar char="•"/>
            </a:pPr>
            <a:endParaRPr lang="es-ES" dirty="0"/>
          </a:p>
          <a:p>
            <a:pPr marL="285750" indent="-285750">
              <a:buFont typeface="Arial"/>
              <a:buChar char="•"/>
            </a:pPr>
            <a:r>
              <a:rPr lang="es-ES" dirty="0" smtClean="0"/>
              <a:t>ESTABILIZA LOS FRAGMENTOS ENTRE SI.</a:t>
            </a:r>
            <a:endParaRPr lang="es-ES" dirty="0"/>
          </a:p>
        </p:txBody>
      </p:sp>
      <p:sp>
        <p:nvSpPr>
          <p:cNvPr id="6" name="CuadroTexto 5"/>
          <p:cNvSpPr txBox="1"/>
          <p:nvPr/>
        </p:nvSpPr>
        <p:spPr>
          <a:xfrm>
            <a:off x="1185333" y="1753810"/>
            <a:ext cx="7045518" cy="400110"/>
          </a:xfrm>
          <a:prstGeom prst="rect">
            <a:avLst/>
          </a:prstGeom>
          <a:noFill/>
        </p:spPr>
        <p:txBody>
          <a:bodyPr wrap="none" rtlCol="0">
            <a:spAutoFit/>
          </a:bodyPr>
          <a:lstStyle/>
          <a:p>
            <a:r>
              <a:rPr lang="es-ES" sz="2000" dirty="0" smtClean="0"/>
              <a:t>TORNILLOS PERPENDICULARES AL CLAVO EN DIFERENTES PLANOS</a:t>
            </a:r>
            <a:endParaRPr lang="es-ES" sz="2000" dirty="0"/>
          </a:p>
        </p:txBody>
      </p:sp>
      <p:pic>
        <p:nvPicPr>
          <p:cNvPr id="7" name="Imagen 6" descr="011.jpg"/>
          <p:cNvPicPr>
            <a:picLocks noChangeAspect="1"/>
          </p:cNvPicPr>
          <p:nvPr/>
        </p:nvPicPr>
        <p:blipFill rotWithShape="1">
          <a:blip r:embed="rId2">
            <a:extLst>
              <a:ext uri="{28A0092B-C50C-407E-A947-70E740481C1C}">
                <a14:useLocalDpi xmlns:a14="http://schemas.microsoft.com/office/drawing/2010/main" val="0"/>
              </a:ext>
            </a:extLst>
          </a:blip>
          <a:srcRect b="13846"/>
          <a:stretch/>
        </p:blipFill>
        <p:spPr>
          <a:xfrm>
            <a:off x="1415143" y="3701143"/>
            <a:ext cx="2492878" cy="2497562"/>
          </a:xfrm>
          <a:prstGeom prst="rect">
            <a:avLst/>
          </a:prstGeom>
        </p:spPr>
      </p:pic>
      <p:pic>
        <p:nvPicPr>
          <p:cNvPr id="8" name="Imagen 7" descr="70641-83271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942" y="3481676"/>
            <a:ext cx="2770909" cy="2770909"/>
          </a:xfrm>
          <a:prstGeom prst="rect">
            <a:avLst/>
          </a:prstGeom>
        </p:spPr>
      </p:pic>
    </p:spTree>
    <p:extLst>
      <p:ext uri="{BB962C8B-B14F-4D97-AF65-F5344CB8AC3E}">
        <p14:creationId xmlns:p14="http://schemas.microsoft.com/office/powerpoint/2010/main" val="429880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234500" y="831335"/>
            <a:ext cx="2732840" cy="584776"/>
          </a:xfrm>
          <a:prstGeom prst="rect">
            <a:avLst/>
          </a:prstGeom>
          <a:noFill/>
        </p:spPr>
        <p:txBody>
          <a:bodyPr wrap="none" rtlCol="0">
            <a:spAutoFit/>
          </a:bodyPr>
          <a:lstStyle/>
          <a:p>
            <a:r>
              <a:rPr lang="es-ES" sz="3200" b="1" dirty="0" smtClean="0"/>
              <a:t>ENCERROJADO</a:t>
            </a:r>
            <a:endParaRPr lang="es-ES" sz="3200" b="1" dirty="0"/>
          </a:p>
        </p:txBody>
      </p:sp>
      <p:pic>
        <p:nvPicPr>
          <p:cNvPr id="6" name="Imagen 5" descr="Captura de pantalla 2016-10-30 a las 19.41.35.png"/>
          <p:cNvPicPr>
            <a:picLocks noChangeAspect="1"/>
          </p:cNvPicPr>
          <p:nvPr/>
        </p:nvPicPr>
        <p:blipFill rotWithShape="1">
          <a:blip r:embed="rId2">
            <a:extLst>
              <a:ext uri="{28A0092B-C50C-407E-A947-70E740481C1C}">
                <a14:useLocalDpi xmlns:a14="http://schemas.microsoft.com/office/drawing/2010/main" val="0"/>
              </a:ext>
            </a:extLst>
          </a:blip>
          <a:srcRect l="40662" t="579" r="1261" b="38070"/>
          <a:stretch/>
        </p:blipFill>
        <p:spPr>
          <a:xfrm>
            <a:off x="2334379" y="1717193"/>
            <a:ext cx="5273525" cy="4216277"/>
          </a:xfrm>
          <a:prstGeom prst="rect">
            <a:avLst/>
          </a:prstGeom>
        </p:spPr>
      </p:pic>
    </p:spTree>
    <p:extLst>
      <p:ext uri="{BB962C8B-B14F-4D97-AF65-F5344CB8AC3E}">
        <p14:creationId xmlns:p14="http://schemas.microsoft.com/office/powerpoint/2010/main" val="18747587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s1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183" y="2237997"/>
            <a:ext cx="3355247" cy="3223381"/>
          </a:xfrm>
          <a:prstGeom prst="rect">
            <a:avLst/>
          </a:prstGeom>
        </p:spPr>
      </p:pic>
      <p:sp>
        <p:nvSpPr>
          <p:cNvPr id="5" name="CuadroTexto 4"/>
          <p:cNvSpPr txBox="1"/>
          <p:nvPr/>
        </p:nvSpPr>
        <p:spPr>
          <a:xfrm>
            <a:off x="493183" y="1378856"/>
            <a:ext cx="8161209" cy="369332"/>
          </a:xfrm>
          <a:prstGeom prst="rect">
            <a:avLst/>
          </a:prstGeom>
          <a:noFill/>
        </p:spPr>
        <p:txBody>
          <a:bodyPr wrap="none" rtlCol="0">
            <a:spAutoFit/>
          </a:bodyPr>
          <a:lstStyle/>
          <a:p>
            <a:r>
              <a:rPr lang="es-ES" dirty="0" smtClean="0"/>
              <a:t>LA LONGITUD DE TRABAJO ES LA DISTANCIA ENTRE EL TORNILLO PROXIMAL Y DISTAL</a:t>
            </a:r>
            <a:endParaRPr lang="es-ES" dirty="0"/>
          </a:p>
        </p:txBody>
      </p:sp>
      <p:pic>
        <p:nvPicPr>
          <p:cNvPr id="6" name="Imagen 5" descr="clavo-centromedular-30-728.jpg"/>
          <p:cNvPicPr>
            <a:picLocks noChangeAspect="1"/>
          </p:cNvPicPr>
          <p:nvPr/>
        </p:nvPicPr>
        <p:blipFill rotWithShape="1">
          <a:blip r:embed="rId3">
            <a:extLst>
              <a:ext uri="{28A0092B-C50C-407E-A947-70E740481C1C}">
                <a14:useLocalDpi xmlns:a14="http://schemas.microsoft.com/office/drawing/2010/main" val="0"/>
              </a:ext>
            </a:extLst>
          </a:blip>
          <a:srcRect l="64670" t="21340" r="8334" b="14638"/>
          <a:stretch/>
        </p:blipFill>
        <p:spPr>
          <a:xfrm>
            <a:off x="5707819" y="2068286"/>
            <a:ext cx="2468562" cy="4390571"/>
          </a:xfrm>
          <a:prstGeom prst="rect">
            <a:avLst/>
          </a:prstGeom>
        </p:spPr>
      </p:pic>
    </p:spTree>
    <p:extLst>
      <p:ext uri="{BB962C8B-B14F-4D97-AF65-F5344CB8AC3E}">
        <p14:creationId xmlns:p14="http://schemas.microsoft.com/office/powerpoint/2010/main" val="40658895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269999" y="848993"/>
            <a:ext cx="7172381" cy="707886"/>
          </a:xfrm>
          <a:prstGeom prst="rect">
            <a:avLst/>
          </a:prstGeom>
          <a:noFill/>
        </p:spPr>
        <p:txBody>
          <a:bodyPr wrap="none" rtlCol="0">
            <a:spAutoFit/>
          </a:bodyPr>
          <a:lstStyle/>
          <a:p>
            <a:r>
              <a:rPr lang="es-ES" sz="2000" dirty="0" smtClean="0"/>
              <a:t>LAS SOLICITACIONES SOBRE UN CLAVO ENCERROJADO AUMENTAN</a:t>
            </a:r>
          </a:p>
          <a:p>
            <a:r>
              <a:rPr lang="es-ES" sz="2000" dirty="0" smtClean="0"/>
              <a:t>CUANDO LA FRACTURA ESTA PROXIMA A LOS EXTREMOS OSEOS</a:t>
            </a:r>
            <a:endParaRPr lang="es-ES" sz="2000" dirty="0"/>
          </a:p>
        </p:txBody>
      </p:sp>
      <p:pic>
        <p:nvPicPr>
          <p:cNvPr id="7" name="Imagen 6" descr="IMG_6343 2.jpg"/>
          <p:cNvPicPr>
            <a:picLocks noChangeAspect="1"/>
          </p:cNvPicPr>
          <p:nvPr/>
        </p:nvPicPr>
        <p:blipFill rotWithShape="1">
          <a:blip r:embed="rId3">
            <a:extLst>
              <a:ext uri="{28A0092B-C50C-407E-A947-70E740481C1C}">
                <a14:useLocalDpi xmlns:a14="http://schemas.microsoft.com/office/drawing/2010/main" val="0"/>
              </a:ext>
            </a:extLst>
          </a:blip>
          <a:srcRect t="13933" b="15168"/>
          <a:stretch/>
        </p:blipFill>
        <p:spPr>
          <a:xfrm>
            <a:off x="2378044" y="1993676"/>
            <a:ext cx="4709766" cy="4452266"/>
          </a:xfrm>
          <a:prstGeom prst="rect">
            <a:avLst/>
          </a:prstGeom>
        </p:spPr>
      </p:pic>
    </p:spTree>
    <p:extLst>
      <p:ext uri="{BB962C8B-B14F-4D97-AF65-F5344CB8AC3E}">
        <p14:creationId xmlns:p14="http://schemas.microsoft.com/office/powerpoint/2010/main" val="13316252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G_3547 3.jpg"/>
          <p:cNvPicPr>
            <a:picLocks noChangeAspect="1"/>
          </p:cNvPicPr>
          <p:nvPr/>
        </p:nvPicPr>
        <p:blipFill rotWithShape="1">
          <a:blip r:embed="rId2">
            <a:extLst>
              <a:ext uri="{28A0092B-C50C-407E-A947-70E740481C1C}">
                <a14:useLocalDpi xmlns:a14="http://schemas.microsoft.com/office/drawing/2010/main" val="0"/>
              </a:ext>
            </a:extLst>
          </a:blip>
          <a:srcRect t="20631" b="21080"/>
          <a:stretch/>
        </p:blipFill>
        <p:spPr>
          <a:xfrm>
            <a:off x="2148414" y="2237618"/>
            <a:ext cx="5145014" cy="3998688"/>
          </a:xfrm>
          <a:prstGeom prst="rect">
            <a:avLst/>
          </a:prstGeom>
        </p:spPr>
      </p:pic>
      <p:sp>
        <p:nvSpPr>
          <p:cNvPr id="6" name="CuadroTexto 5"/>
          <p:cNvSpPr txBox="1"/>
          <p:nvPr/>
        </p:nvSpPr>
        <p:spPr>
          <a:xfrm>
            <a:off x="802754" y="1043596"/>
            <a:ext cx="7836250" cy="707886"/>
          </a:xfrm>
          <a:prstGeom prst="rect">
            <a:avLst/>
          </a:prstGeom>
          <a:noFill/>
        </p:spPr>
        <p:txBody>
          <a:bodyPr wrap="none" rtlCol="0">
            <a:spAutoFit/>
          </a:bodyPr>
          <a:lstStyle/>
          <a:p>
            <a:pPr algn="ctr"/>
            <a:r>
              <a:rPr lang="es-ES" sz="2000" dirty="0" smtClean="0"/>
              <a:t>PARA EL MISMO DIAMETRO , LA RIGIDEZ Y RESISTENCIA DE UN TORNILLO</a:t>
            </a:r>
          </a:p>
          <a:p>
            <a:pPr algn="ctr"/>
            <a:r>
              <a:rPr lang="es-ES" sz="2000" dirty="0" smtClean="0"/>
              <a:t>DISMINUYE CON LA POTENCIA TERCERA DE SU LONGITUD</a:t>
            </a:r>
            <a:endParaRPr lang="es-ES" sz="2000" dirty="0"/>
          </a:p>
        </p:txBody>
      </p:sp>
    </p:spTree>
    <p:extLst>
      <p:ext uri="{BB962C8B-B14F-4D97-AF65-F5344CB8AC3E}">
        <p14:creationId xmlns:p14="http://schemas.microsoft.com/office/powerpoint/2010/main" val="34828591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797904" y="1124858"/>
            <a:ext cx="1783060" cy="584776"/>
          </a:xfrm>
          <a:prstGeom prst="rect">
            <a:avLst/>
          </a:prstGeom>
          <a:noFill/>
        </p:spPr>
        <p:txBody>
          <a:bodyPr wrap="none" rtlCol="0">
            <a:spAutoFit/>
          </a:bodyPr>
          <a:lstStyle/>
          <a:p>
            <a:r>
              <a:rPr lang="es-ES" sz="3200" b="1" dirty="0" smtClean="0"/>
              <a:t>FRESADO</a:t>
            </a:r>
            <a:endParaRPr lang="es-ES" sz="3200" b="1" dirty="0"/>
          </a:p>
        </p:txBody>
      </p:sp>
      <p:sp>
        <p:nvSpPr>
          <p:cNvPr id="5" name="CuadroTexto 4"/>
          <p:cNvSpPr txBox="1"/>
          <p:nvPr/>
        </p:nvSpPr>
        <p:spPr>
          <a:xfrm>
            <a:off x="1209524" y="2358571"/>
            <a:ext cx="7186583" cy="1477328"/>
          </a:xfrm>
          <a:prstGeom prst="rect">
            <a:avLst/>
          </a:prstGeom>
          <a:noFill/>
        </p:spPr>
        <p:txBody>
          <a:bodyPr wrap="none" rtlCol="0">
            <a:spAutoFit/>
          </a:bodyPr>
          <a:lstStyle/>
          <a:p>
            <a:pPr marL="285750" indent="-285750">
              <a:buFont typeface="Arial"/>
              <a:buChar char="•"/>
            </a:pPr>
            <a:r>
              <a:rPr lang="es-ES" dirty="0" smtClean="0"/>
              <a:t>AUMENTA EL CONTACTO CLAVO-HUESO : FRACTURAS MAS COMPLEJAS</a:t>
            </a:r>
          </a:p>
          <a:p>
            <a:pPr marL="285750" indent="-285750">
              <a:buFont typeface="Arial"/>
              <a:buChar char="•"/>
            </a:pPr>
            <a:endParaRPr lang="es-ES" dirty="0"/>
          </a:p>
          <a:p>
            <a:pPr marL="285750" indent="-285750">
              <a:buFont typeface="Arial"/>
              <a:buChar char="•"/>
            </a:pPr>
            <a:r>
              <a:rPr lang="es-ES" dirty="0" smtClean="0"/>
              <a:t>PERMITE IMPLANTES DE MAYOR DIAMETRO : MAYOR RIGIDEZ</a:t>
            </a:r>
          </a:p>
          <a:p>
            <a:pPr marL="285750" indent="-285750">
              <a:buFont typeface="Arial"/>
              <a:buChar char="•"/>
            </a:pPr>
            <a:endParaRPr lang="es-ES" dirty="0"/>
          </a:p>
          <a:p>
            <a:pPr marL="285750" indent="-285750">
              <a:buFont typeface="Arial"/>
              <a:buChar char="•"/>
            </a:pPr>
            <a:endParaRPr lang="es-ES" dirty="0"/>
          </a:p>
        </p:txBody>
      </p:sp>
      <p:pic>
        <p:nvPicPr>
          <p:cNvPr id="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8938" y="3746500"/>
            <a:ext cx="37147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6044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797904" y="1016001"/>
            <a:ext cx="1783060" cy="584776"/>
          </a:xfrm>
          <a:prstGeom prst="rect">
            <a:avLst/>
          </a:prstGeom>
          <a:noFill/>
        </p:spPr>
        <p:txBody>
          <a:bodyPr wrap="none" rtlCol="0">
            <a:spAutoFit/>
          </a:bodyPr>
          <a:lstStyle/>
          <a:p>
            <a:r>
              <a:rPr lang="es-ES" sz="3200" b="1" dirty="0" smtClean="0"/>
              <a:t>FRESADO</a:t>
            </a:r>
            <a:endParaRPr lang="es-ES" sz="3200" b="1" dirty="0"/>
          </a:p>
        </p:txBody>
      </p:sp>
      <p:sp>
        <p:nvSpPr>
          <p:cNvPr id="5" name="CuadroTexto 4"/>
          <p:cNvSpPr txBox="1"/>
          <p:nvPr/>
        </p:nvSpPr>
        <p:spPr>
          <a:xfrm>
            <a:off x="133048" y="2892472"/>
            <a:ext cx="4891083" cy="1477328"/>
          </a:xfrm>
          <a:prstGeom prst="rect">
            <a:avLst/>
          </a:prstGeom>
          <a:noFill/>
        </p:spPr>
        <p:txBody>
          <a:bodyPr wrap="none" rtlCol="0">
            <a:spAutoFit/>
          </a:bodyPr>
          <a:lstStyle/>
          <a:p>
            <a:pPr marL="285750" indent="-285750">
              <a:buFont typeface="Arial"/>
              <a:buChar char="•"/>
            </a:pPr>
            <a:r>
              <a:rPr lang="es-ES" dirty="0" smtClean="0"/>
              <a:t>NECROSIS TERMICA</a:t>
            </a:r>
          </a:p>
          <a:p>
            <a:pPr marL="285750" indent="-285750">
              <a:buFont typeface="Arial"/>
              <a:buChar char="•"/>
            </a:pPr>
            <a:endParaRPr lang="es-ES" dirty="0"/>
          </a:p>
          <a:p>
            <a:pPr marL="285750" indent="-285750">
              <a:buFont typeface="Arial"/>
              <a:buChar char="•"/>
            </a:pPr>
            <a:r>
              <a:rPr lang="es-ES" dirty="0" smtClean="0"/>
              <a:t>MAYOR RIESGO DE EMBOLIA GRASA</a:t>
            </a:r>
          </a:p>
          <a:p>
            <a:pPr marL="285750" indent="-285750">
              <a:buFont typeface="Arial"/>
              <a:buChar char="•"/>
            </a:pPr>
            <a:endParaRPr lang="es-ES" dirty="0"/>
          </a:p>
          <a:p>
            <a:pPr marL="285750" indent="-285750">
              <a:buFont typeface="Arial"/>
              <a:buChar char="•"/>
            </a:pPr>
            <a:r>
              <a:rPr lang="es-ES" dirty="0" smtClean="0"/>
              <a:t>DESTRUCCION DE LA CIRCULACION ENDOSTICA</a:t>
            </a:r>
            <a:endParaRPr lang="es-ES" dirty="0"/>
          </a:p>
        </p:txBody>
      </p:sp>
      <p:pic>
        <p:nvPicPr>
          <p:cNvPr id="6"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131" y="2382762"/>
            <a:ext cx="3949279" cy="257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9394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Elisa\Downloads\descarg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58" y="2413001"/>
            <a:ext cx="4643437"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p:cNvSpPr txBox="1"/>
          <p:nvPr/>
        </p:nvSpPr>
        <p:spPr>
          <a:xfrm>
            <a:off x="2394858" y="1441436"/>
            <a:ext cx="4815541" cy="584776"/>
          </a:xfrm>
          <a:prstGeom prst="rect">
            <a:avLst/>
          </a:prstGeom>
          <a:noFill/>
        </p:spPr>
        <p:txBody>
          <a:bodyPr wrap="none" rtlCol="0">
            <a:spAutoFit/>
          </a:bodyPr>
          <a:lstStyle/>
          <a:p>
            <a:r>
              <a:rPr lang="es-ES" sz="3200" dirty="0" smtClean="0"/>
              <a:t>¿ COMPENSA EL FRESADO ?</a:t>
            </a:r>
            <a:endParaRPr lang="es-ES" sz="3200" dirty="0"/>
          </a:p>
        </p:txBody>
      </p:sp>
    </p:spTree>
    <p:extLst>
      <p:ext uri="{BB962C8B-B14F-4D97-AF65-F5344CB8AC3E}">
        <p14:creationId xmlns:p14="http://schemas.microsoft.com/office/powerpoint/2010/main" val="183144428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616749" y="794038"/>
            <a:ext cx="3910501" cy="461665"/>
          </a:xfrm>
          <a:prstGeom prst="rect">
            <a:avLst/>
          </a:prstGeom>
          <a:noFill/>
        </p:spPr>
        <p:txBody>
          <a:bodyPr wrap="square" rtlCol="0">
            <a:spAutoFit/>
          </a:bodyPr>
          <a:lstStyle/>
          <a:p>
            <a:r>
              <a:rPr lang="es-ES" sz="2400" dirty="0" smtClean="0"/>
              <a:t>ENCLAVADO INTRAMEDULAR</a:t>
            </a:r>
            <a:endParaRPr lang="es-ES" sz="2400" dirty="0"/>
          </a:p>
        </p:txBody>
      </p:sp>
      <p:sp>
        <p:nvSpPr>
          <p:cNvPr id="3" name="CuadroTexto 2"/>
          <p:cNvSpPr txBox="1"/>
          <p:nvPr/>
        </p:nvSpPr>
        <p:spPr>
          <a:xfrm>
            <a:off x="404258" y="4787235"/>
            <a:ext cx="8335484" cy="646331"/>
          </a:xfrm>
          <a:prstGeom prst="rect">
            <a:avLst/>
          </a:prstGeom>
          <a:noFill/>
        </p:spPr>
        <p:txBody>
          <a:bodyPr wrap="square" rtlCol="0">
            <a:spAutoFit/>
          </a:bodyPr>
          <a:lstStyle/>
          <a:p>
            <a:pPr algn="ctr"/>
            <a:r>
              <a:rPr lang="es-ES" dirty="0" smtClean="0"/>
              <a:t>CONSOLIDACION SECUNDARIA MEDIANTE FERULIZACION INTERNA Y DISTRIBUCION DE LAS SOLICITACIONES MECANICAS CON EL HUESO ADYACENTE</a:t>
            </a:r>
            <a:endParaRPr lang="es-ES" dirty="0"/>
          </a:p>
        </p:txBody>
      </p:sp>
      <p:pic>
        <p:nvPicPr>
          <p:cNvPr id="4" name="Imagen 3" descr="2014-07-02 10.34.2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229" y="1497369"/>
            <a:ext cx="2154572" cy="2872763"/>
          </a:xfrm>
          <a:prstGeom prst="rect">
            <a:avLst/>
          </a:prstGeom>
        </p:spPr>
      </p:pic>
    </p:spTree>
    <p:extLst>
      <p:ext uri="{BB962C8B-B14F-4D97-AF65-F5344CB8AC3E}">
        <p14:creationId xmlns:p14="http://schemas.microsoft.com/office/powerpoint/2010/main" val="366506851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l="305" t="2525" r="6517" b="78534"/>
          <a:stretch>
            <a:fillRect/>
          </a:stretch>
        </p:blipFill>
        <p:spPr bwMode="auto">
          <a:xfrm>
            <a:off x="698123" y="1052771"/>
            <a:ext cx="7901970" cy="1632639"/>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1222375" y="3153078"/>
            <a:ext cx="7643813" cy="2357438"/>
          </a:xfrm>
          <a:prstGeom prst="rect">
            <a:avLst/>
          </a:prstGeom>
          <a:solidFill>
            <a:schemeClr val="bg1"/>
          </a:solidFill>
          <a:ln w="28575">
            <a:noFill/>
            <a:miter lim="800000"/>
            <a:headEnd/>
            <a:tailEnd/>
          </a:ln>
        </p:spPr>
        <p:txBody>
          <a:bodyPr>
            <a:norm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marL="457200" lvl="1" indent="0" eaLnBrk="1" hangingPunct="1">
              <a:lnSpc>
                <a:spcPct val="90000"/>
              </a:lnSpc>
              <a:spcBef>
                <a:spcPts val="600"/>
              </a:spcBef>
              <a:spcAft>
                <a:spcPts val="600"/>
              </a:spcAft>
            </a:pPr>
            <a:r>
              <a:rPr lang="en-US" sz="3000" dirty="0" smtClean="0">
                <a:latin typeface="+mj-lt"/>
                <a:ea typeface="ＭＳ Ｐゴシック" charset="0"/>
              </a:rPr>
              <a:t>-&gt; 1500 ESTUDIOS </a:t>
            </a:r>
          </a:p>
          <a:p>
            <a:pPr marL="457200" lvl="1" indent="0" eaLnBrk="1" hangingPunct="1">
              <a:lnSpc>
                <a:spcPct val="90000"/>
              </a:lnSpc>
              <a:spcBef>
                <a:spcPts val="600"/>
              </a:spcBef>
              <a:spcAft>
                <a:spcPts val="600"/>
              </a:spcAft>
            </a:pPr>
            <a:r>
              <a:rPr lang="en-US" sz="3000" dirty="0" smtClean="0">
                <a:latin typeface="+mj-lt"/>
                <a:ea typeface="ＭＳ Ｐゴシック" charset="0"/>
              </a:rPr>
              <a:t>-MAYORIA NIVEL DE EVIDENCIA II O III </a:t>
            </a:r>
          </a:p>
          <a:p>
            <a:pPr lvl="1" eaLnBrk="1" hangingPunct="1">
              <a:lnSpc>
                <a:spcPct val="90000"/>
              </a:lnSpc>
              <a:spcBef>
                <a:spcPts val="600"/>
              </a:spcBef>
              <a:spcAft>
                <a:spcPts val="600"/>
              </a:spcAft>
            </a:pPr>
            <a:r>
              <a:rPr lang="en-US" sz="3000" dirty="0" smtClean="0">
                <a:latin typeface="+mj-lt"/>
                <a:ea typeface="ＭＳ Ｐゴシック" charset="0"/>
              </a:rPr>
              <a:t>- ALGUNOS ESTUDIOS DE NIVEL I  </a:t>
            </a:r>
          </a:p>
          <a:p>
            <a:pPr lvl="1" eaLnBrk="1" hangingPunct="1">
              <a:lnSpc>
                <a:spcPct val="90000"/>
              </a:lnSpc>
              <a:spcBef>
                <a:spcPts val="600"/>
              </a:spcBef>
              <a:spcAft>
                <a:spcPts val="600"/>
              </a:spcAft>
            </a:pPr>
            <a:r>
              <a:rPr lang="en-US" sz="3000" dirty="0" smtClean="0">
                <a:latin typeface="+mj-lt"/>
                <a:ea typeface="ＭＳ Ｐゴシック" charset="0"/>
              </a:rPr>
              <a:t>- FÉMUR VS TIBIA</a:t>
            </a:r>
          </a:p>
          <a:p>
            <a:pPr lvl="1" eaLnBrk="1" hangingPunct="1">
              <a:lnSpc>
                <a:spcPct val="90000"/>
              </a:lnSpc>
              <a:spcBef>
                <a:spcPts val="600"/>
              </a:spcBef>
              <a:spcAft>
                <a:spcPts val="600"/>
              </a:spcAft>
            </a:pPr>
            <a:endParaRPr lang="en-US" sz="2800" dirty="0">
              <a:latin typeface="+mj-lt"/>
              <a:ea typeface="ＭＳ Ｐゴシック" charset="0"/>
            </a:endParaRPr>
          </a:p>
        </p:txBody>
      </p:sp>
      <p:pic>
        <p:nvPicPr>
          <p:cNvPr id="39941" name="Imagen 3" descr="logotrauma_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5425" y="0"/>
            <a:ext cx="12985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Captura de pantalla 2018-04-07 a las 11.48.14.png"/>
          <p:cNvPicPr>
            <a:picLocks noGrp="1" noChangeAspect="1"/>
          </p:cNvPicPr>
          <p:nvPr>
            <p:ph idx="1"/>
          </p:nvPr>
        </p:nvPicPr>
        <p:blipFill>
          <a:blip r:embed="rId2">
            <a:extLst>
              <a:ext uri="{28A0092B-C50C-407E-A947-70E740481C1C}">
                <a14:useLocalDpi xmlns:a14="http://schemas.microsoft.com/office/drawing/2010/main" val="0"/>
              </a:ext>
            </a:extLst>
          </a:blip>
          <a:srcRect l="1591" r="1591"/>
          <a:stretch>
            <a:fillRect/>
          </a:stretch>
        </p:blipFill>
        <p:spPr>
          <a:xfrm>
            <a:off x="652462" y="921641"/>
            <a:ext cx="8339138" cy="3776663"/>
          </a:xfrm>
        </p:spPr>
      </p:pic>
      <p:pic>
        <p:nvPicPr>
          <p:cNvPr id="7" name="Imagen 6" descr="Captura de pantalla 2018-04-07 a las 11.48.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387091"/>
            <a:ext cx="8534400" cy="1727200"/>
          </a:xfrm>
          <a:prstGeom prst="rect">
            <a:avLst/>
          </a:prstGeom>
        </p:spPr>
      </p:pic>
      <p:cxnSp>
        <p:nvCxnSpPr>
          <p:cNvPr id="10" name="Conector recto 9"/>
          <p:cNvCxnSpPr/>
          <p:nvPr/>
        </p:nvCxnSpPr>
        <p:spPr>
          <a:xfrm>
            <a:off x="1528655" y="5996708"/>
            <a:ext cx="712588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4226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aptura de pantalla 2018-04-07 a las 11.53.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60" y="1052672"/>
            <a:ext cx="8932340" cy="2396051"/>
          </a:xfrm>
          <a:prstGeom prst="rect">
            <a:avLst/>
          </a:prstGeom>
        </p:spPr>
      </p:pic>
      <p:pic>
        <p:nvPicPr>
          <p:cNvPr id="5" name="Imagen 4" descr="Captura de pantalla 2018-04-07 a las 11.54.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018" y="3983625"/>
            <a:ext cx="6400800" cy="1651000"/>
          </a:xfrm>
          <a:prstGeom prst="rect">
            <a:avLst/>
          </a:prstGeom>
        </p:spPr>
      </p:pic>
      <p:cxnSp>
        <p:nvCxnSpPr>
          <p:cNvPr id="3" name="Conector recto 2"/>
          <p:cNvCxnSpPr/>
          <p:nvPr/>
        </p:nvCxnSpPr>
        <p:spPr>
          <a:xfrm>
            <a:off x="4756727" y="4906818"/>
            <a:ext cx="2782455"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Conector recto 6"/>
          <p:cNvCxnSpPr/>
          <p:nvPr/>
        </p:nvCxnSpPr>
        <p:spPr>
          <a:xfrm flipV="1">
            <a:off x="1847273" y="5264728"/>
            <a:ext cx="5691909" cy="346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3274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2018-04-07 a las 11.57.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544" y="983969"/>
            <a:ext cx="8151091" cy="2757888"/>
          </a:xfrm>
          <a:prstGeom prst="rect">
            <a:avLst/>
          </a:prstGeom>
        </p:spPr>
      </p:pic>
      <p:pic>
        <p:nvPicPr>
          <p:cNvPr id="3" name="Imagen 2" descr="Captura de pantalla 2018-04-07 a las 11.58.1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32568"/>
            <a:ext cx="9144000" cy="77425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body" idx="1"/>
          </p:nvPr>
        </p:nvSpPr>
        <p:spPr>
          <a:xfrm>
            <a:off x="428625" y="1056066"/>
            <a:ext cx="8286750" cy="1071563"/>
          </a:xfrm>
          <a:noFill/>
        </p:spPr>
        <p:txBody>
          <a:bodyPr/>
          <a:lstStyle/>
          <a:p>
            <a:pPr eaLnBrk="1" hangingPunct="1">
              <a:spcBef>
                <a:spcPct val="0"/>
              </a:spcBef>
            </a:pPr>
            <a:r>
              <a:rPr lang="en-US" sz="2800" b="1" dirty="0" smtClean="0">
                <a:latin typeface="+mj-lt"/>
              </a:rPr>
              <a:t>INFECCIÓN: </a:t>
            </a:r>
            <a:r>
              <a:rPr lang="en-US" sz="2400" dirty="0" smtClean="0">
                <a:latin typeface="+mj-lt"/>
              </a:rPr>
              <a:t>FX ABIERTAS Y CERRADAS</a:t>
            </a:r>
          </a:p>
          <a:p>
            <a:pPr eaLnBrk="1" hangingPunct="1">
              <a:spcBef>
                <a:spcPct val="0"/>
              </a:spcBef>
              <a:buFont typeface="Arial" charset="0"/>
              <a:buNone/>
            </a:pPr>
            <a:r>
              <a:rPr lang="en-US" sz="2400" dirty="0" smtClean="0">
                <a:latin typeface="+mj-lt"/>
              </a:rPr>
              <a:t>     </a:t>
            </a:r>
            <a:r>
              <a:rPr lang="en-US" sz="2400" i="1" dirty="0" smtClean="0">
                <a:latin typeface="+mj-lt"/>
              </a:rPr>
              <a:t>NO DIFERENCIAS ENTRE CLAVOS FRESADOS Y NO FRESADOS</a:t>
            </a:r>
            <a:endParaRPr lang="en-US" sz="2400" i="1" dirty="0">
              <a:latin typeface="+mj-lt"/>
            </a:endParaRPr>
          </a:p>
        </p:txBody>
      </p:sp>
      <p:sp>
        <p:nvSpPr>
          <p:cNvPr id="5" name="Rectangle 3"/>
          <p:cNvSpPr txBox="1">
            <a:spLocks noChangeArrowheads="1"/>
          </p:cNvSpPr>
          <p:nvPr/>
        </p:nvSpPr>
        <p:spPr bwMode="auto">
          <a:xfrm>
            <a:off x="428625" y="2534330"/>
            <a:ext cx="8286750" cy="3938587"/>
          </a:xfrm>
          <a:prstGeom prst="rect">
            <a:avLst/>
          </a:prstGeom>
          <a:noFill/>
          <a:ln w="28575">
            <a:noFill/>
            <a:miter lim="800000"/>
            <a:headEnd/>
            <a:tailEnd/>
          </a:ln>
        </p:spPr>
        <p:txBody>
          <a:bodyPr>
            <a:normAutofit/>
          </a:bodyPr>
          <a:lstStyle>
            <a:lvl1pPr marL="342900" indent="-34290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buFont typeface="Arial" charset="0"/>
              <a:buChar char="•"/>
            </a:pPr>
            <a:r>
              <a:rPr lang="en-US" sz="2800" b="1" dirty="0" smtClean="0">
                <a:latin typeface="+mj-lt"/>
              </a:rPr>
              <a:t>CLAVOS FRESADOS </a:t>
            </a:r>
            <a:r>
              <a:rPr lang="en-US" sz="2800" b="1" u="sng" dirty="0" smtClean="0">
                <a:latin typeface="+mj-lt"/>
              </a:rPr>
              <a:t>MEJOR</a:t>
            </a:r>
            <a:r>
              <a:rPr lang="en-US" sz="2800" b="1" dirty="0" smtClean="0">
                <a:latin typeface="+mj-lt"/>
              </a:rPr>
              <a:t> QUE LOS NO FRESADOS</a:t>
            </a:r>
          </a:p>
          <a:p>
            <a:pPr lvl="1" eaLnBrk="1" hangingPunct="1"/>
            <a:r>
              <a:rPr lang="en-US" sz="2400" dirty="0" smtClean="0">
                <a:latin typeface="+mj-lt"/>
                <a:ea typeface="ＭＳ Ｐゴシック" charset="0"/>
              </a:rPr>
              <a:t>- TIEMPO DE CONSOLIDACIÓN</a:t>
            </a:r>
          </a:p>
          <a:p>
            <a:pPr lvl="1" eaLnBrk="1" hangingPunct="1"/>
            <a:r>
              <a:rPr lang="en-US" sz="2400" dirty="0" smtClean="0">
                <a:latin typeface="+mj-lt"/>
                <a:ea typeface="ＭＳ Ｐゴシック" charset="0"/>
              </a:rPr>
              <a:t>- PSEUDOARTROSIS Y RETRASO CONSOLIDACIÓN</a:t>
            </a:r>
          </a:p>
          <a:p>
            <a:pPr lvl="1" eaLnBrk="1" hangingPunct="1"/>
            <a:r>
              <a:rPr lang="en-US" sz="2400" dirty="0" smtClean="0">
                <a:latin typeface="+mj-lt"/>
                <a:ea typeface="ＭＳ Ｐゴシック" charset="0"/>
              </a:rPr>
              <a:t>- REINTERVENCIÓN</a:t>
            </a:r>
          </a:p>
          <a:p>
            <a:pPr lvl="1" eaLnBrk="1" hangingPunct="1"/>
            <a:r>
              <a:rPr lang="en-US" sz="2400" dirty="0" smtClean="0">
                <a:latin typeface="+mj-lt"/>
                <a:ea typeface="ＭＳ Ｐゴシック" charset="0"/>
              </a:rPr>
              <a:t>- PROBLEMAS RELACIONADOS CON IMPLANTE</a:t>
            </a:r>
          </a:p>
          <a:p>
            <a:pPr lvl="1" eaLnBrk="1" hangingPunct="1"/>
            <a:endParaRPr lang="en-US" sz="2400" dirty="0" smtClean="0">
              <a:latin typeface="+mj-lt"/>
              <a:ea typeface="ＭＳ Ｐゴシック" charset="0"/>
            </a:endParaRPr>
          </a:p>
          <a:p>
            <a:pPr lvl="1" eaLnBrk="1" hangingPunct="1"/>
            <a:r>
              <a:rPr lang="en-US" sz="2400" b="1" dirty="0" smtClean="0">
                <a:latin typeface="+mj-lt"/>
                <a:ea typeface="ＭＳ Ｐゴシック" charset="0"/>
              </a:rPr>
              <a:t>- FÉMUR: </a:t>
            </a:r>
            <a:r>
              <a:rPr lang="en-US" sz="2400" i="1" dirty="0" smtClean="0">
                <a:latin typeface="+mj-lt"/>
                <a:ea typeface="ＭＳ Ｐゴシック" charset="0"/>
              </a:rPr>
              <a:t>CLAVOS FRESADOS SUPERIORES EN CUALQUIER ESTUDIO</a:t>
            </a:r>
          </a:p>
          <a:p>
            <a:pPr lvl="1" eaLnBrk="1" hangingPunct="1"/>
            <a:r>
              <a:rPr lang="en-US" sz="2400" b="1" dirty="0" smtClean="0">
                <a:latin typeface="+mj-lt"/>
                <a:ea typeface="ＭＳ Ｐゴシック" charset="0"/>
              </a:rPr>
              <a:t>- TIBIA: </a:t>
            </a:r>
            <a:r>
              <a:rPr lang="en-US" sz="2400" i="1" dirty="0" smtClean="0">
                <a:latin typeface="+mj-lt"/>
                <a:ea typeface="ＭＳ Ｐゴシック" charset="0"/>
              </a:rPr>
              <a:t>CLAVOS FRESADOS GRALMENTE TIENEN ÍNDICE MAYOR DE CURACIÓN </a:t>
            </a:r>
            <a:endParaRPr lang="en-US" sz="2400" i="1" dirty="0">
              <a:latin typeface="+mj-lt"/>
              <a:ea typeface="ＭＳ Ｐゴシック" charset="0"/>
            </a:endParaRPr>
          </a:p>
        </p:txBody>
      </p:sp>
      <p:pic>
        <p:nvPicPr>
          <p:cNvPr id="49157" name="Imagen 3" descr="logotrauma_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5425" y="0"/>
            <a:ext cx="12985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839636" y="1577295"/>
            <a:ext cx="7893126" cy="4648200"/>
          </a:xfrm>
        </p:spPr>
        <p:txBody>
          <a:bodyPr/>
          <a:lstStyle/>
          <a:p>
            <a:pPr eaLnBrk="1" hangingPunct="1">
              <a:lnSpc>
                <a:spcPct val="80000"/>
              </a:lnSpc>
              <a:spcBef>
                <a:spcPts val="600"/>
              </a:spcBef>
              <a:spcAft>
                <a:spcPts val="600"/>
              </a:spcAft>
            </a:pPr>
            <a:r>
              <a:rPr lang="en-US" sz="2400" dirty="0" smtClean="0"/>
              <a:t> &gt; </a:t>
            </a:r>
            <a:r>
              <a:rPr lang="en-US" sz="2400" b="1" dirty="0" smtClean="0"/>
              <a:t>CONSOLIDACIÓN</a:t>
            </a:r>
            <a:r>
              <a:rPr lang="en-US" sz="2400" dirty="0" smtClean="0"/>
              <a:t> FX CON CLAVOS FRESADOS</a:t>
            </a:r>
          </a:p>
          <a:p>
            <a:pPr eaLnBrk="1" hangingPunct="1">
              <a:lnSpc>
                <a:spcPct val="80000"/>
              </a:lnSpc>
              <a:spcBef>
                <a:spcPts val="600"/>
              </a:spcBef>
              <a:spcAft>
                <a:spcPts val="600"/>
              </a:spcAft>
            </a:pPr>
            <a:endParaRPr lang="en-US" sz="2400" dirty="0" smtClean="0"/>
          </a:p>
          <a:p>
            <a:pPr eaLnBrk="1" hangingPunct="1">
              <a:lnSpc>
                <a:spcPct val="80000"/>
              </a:lnSpc>
              <a:spcBef>
                <a:spcPts val="600"/>
              </a:spcBef>
              <a:spcAft>
                <a:spcPts val="600"/>
              </a:spcAft>
            </a:pPr>
            <a:r>
              <a:rPr lang="en-US" sz="2400" dirty="0" smtClean="0"/>
              <a:t>MEJORES </a:t>
            </a:r>
            <a:r>
              <a:rPr lang="en-US" sz="2400" b="1" dirty="0" smtClean="0"/>
              <a:t>PROPIEDADES MECÁNICAS</a:t>
            </a:r>
            <a:r>
              <a:rPr lang="en-US" sz="2400" dirty="0" smtClean="0"/>
              <a:t> IMPLANTES + </a:t>
            </a:r>
          </a:p>
          <a:p>
            <a:pPr eaLnBrk="1" hangingPunct="1">
              <a:lnSpc>
                <a:spcPct val="80000"/>
              </a:lnSpc>
              <a:spcBef>
                <a:spcPts val="600"/>
              </a:spcBef>
              <a:spcAft>
                <a:spcPts val="600"/>
              </a:spcAft>
              <a:buFont typeface="Arial" charset="0"/>
              <a:buNone/>
            </a:pPr>
            <a:r>
              <a:rPr lang="en-US" sz="2400" dirty="0" smtClean="0"/>
              <a:t>   GRANDES</a:t>
            </a:r>
          </a:p>
          <a:p>
            <a:pPr eaLnBrk="1" hangingPunct="1">
              <a:lnSpc>
                <a:spcPct val="80000"/>
              </a:lnSpc>
              <a:spcBef>
                <a:spcPts val="600"/>
              </a:spcBef>
              <a:spcAft>
                <a:spcPts val="600"/>
              </a:spcAft>
            </a:pPr>
            <a:endParaRPr lang="en-US" sz="2400" dirty="0" smtClean="0"/>
          </a:p>
          <a:p>
            <a:pPr eaLnBrk="1" hangingPunct="1">
              <a:lnSpc>
                <a:spcPct val="80000"/>
              </a:lnSpc>
              <a:spcBef>
                <a:spcPts val="600"/>
              </a:spcBef>
              <a:spcAft>
                <a:spcPts val="600"/>
              </a:spcAft>
            </a:pPr>
            <a:r>
              <a:rPr lang="en-US" sz="2400" dirty="0" smtClean="0"/>
              <a:t> </a:t>
            </a:r>
            <a:r>
              <a:rPr lang="en-US" sz="2400" b="1" dirty="0" smtClean="0"/>
              <a:t>EF.ADVERSOS </a:t>
            </a:r>
            <a:r>
              <a:rPr lang="en-US" sz="2400" dirty="0" smtClean="0"/>
              <a:t>MÍNIMOS CON  TÉCNICAS DE FRESADO</a:t>
            </a:r>
          </a:p>
          <a:p>
            <a:pPr eaLnBrk="1" hangingPunct="1">
              <a:lnSpc>
                <a:spcPct val="80000"/>
              </a:lnSpc>
              <a:spcBef>
                <a:spcPts val="600"/>
              </a:spcBef>
              <a:spcAft>
                <a:spcPts val="600"/>
              </a:spcAft>
              <a:buFont typeface="Arial" charset="0"/>
              <a:buNone/>
            </a:pPr>
            <a:r>
              <a:rPr lang="en-US" sz="2400" dirty="0" smtClean="0"/>
              <a:t>     Y FRESAS APROPIADAS</a:t>
            </a:r>
          </a:p>
          <a:p>
            <a:pPr eaLnBrk="1" hangingPunct="1">
              <a:lnSpc>
                <a:spcPct val="80000"/>
              </a:lnSpc>
              <a:spcBef>
                <a:spcPts val="600"/>
              </a:spcBef>
              <a:spcAft>
                <a:spcPts val="600"/>
              </a:spcAft>
            </a:pPr>
            <a:endParaRPr lang="en-US" sz="2400" dirty="0" smtClean="0"/>
          </a:p>
          <a:p>
            <a:pPr eaLnBrk="1" hangingPunct="1">
              <a:lnSpc>
                <a:spcPct val="80000"/>
              </a:lnSpc>
              <a:spcBef>
                <a:spcPts val="600"/>
              </a:spcBef>
              <a:spcAft>
                <a:spcPts val="600"/>
              </a:spcAft>
            </a:pPr>
            <a:r>
              <a:rPr lang="en-US" sz="2400" b="1" dirty="0" smtClean="0"/>
              <a:t>CONTRAINDICACIÓN </a:t>
            </a:r>
            <a:r>
              <a:rPr lang="en-US" sz="2400" dirty="0" smtClean="0"/>
              <a:t>PARA FRESADO TAMBIÉN  PARA</a:t>
            </a:r>
          </a:p>
          <a:p>
            <a:pPr eaLnBrk="1" hangingPunct="1">
              <a:lnSpc>
                <a:spcPct val="80000"/>
              </a:lnSpc>
              <a:spcBef>
                <a:spcPts val="600"/>
              </a:spcBef>
              <a:spcAft>
                <a:spcPts val="600"/>
              </a:spcAft>
              <a:buFont typeface="Arial" charset="0"/>
              <a:buNone/>
            </a:pPr>
            <a:r>
              <a:rPr lang="en-US" sz="2400" dirty="0" smtClean="0"/>
              <a:t>    FIJACIÓN IM</a:t>
            </a:r>
          </a:p>
          <a:p>
            <a:pPr eaLnBrk="1" hangingPunct="1">
              <a:lnSpc>
                <a:spcPct val="80000"/>
              </a:lnSpc>
              <a:spcBef>
                <a:spcPts val="600"/>
              </a:spcBef>
              <a:spcAft>
                <a:spcPts val="600"/>
              </a:spcAft>
            </a:pPr>
            <a:endParaRPr lang="en-US" sz="2400" dirty="0" smtClean="0"/>
          </a:p>
          <a:p>
            <a:pPr eaLnBrk="1" hangingPunct="1">
              <a:lnSpc>
                <a:spcPct val="80000"/>
              </a:lnSpc>
              <a:spcBef>
                <a:spcPts val="600"/>
              </a:spcBef>
              <a:spcAft>
                <a:spcPts val="600"/>
              </a:spcAft>
              <a:buFont typeface="Wingdings" charset="0"/>
              <a:buChar char="Ø"/>
            </a:pPr>
            <a:endParaRPr lang="en-US" sz="2400" dirty="0"/>
          </a:p>
        </p:txBody>
      </p:sp>
      <p:pic>
        <p:nvPicPr>
          <p:cNvPr id="51203" name="Imagen 3" descr="logotrauma_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5425" y="0"/>
            <a:ext cx="12985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1 Título"/>
          <p:cNvSpPr>
            <a:spLocks noGrp="1"/>
          </p:cNvSpPr>
          <p:nvPr>
            <p:ph type="title"/>
          </p:nvPr>
        </p:nvSpPr>
        <p:spPr>
          <a:xfrm>
            <a:off x="2443237" y="606277"/>
            <a:ext cx="4354287" cy="663726"/>
          </a:xfrm>
        </p:spPr>
        <p:txBody>
          <a:bodyPr>
            <a:normAutofit fontScale="90000"/>
          </a:bodyPr>
          <a:lstStyle/>
          <a:p>
            <a:r>
              <a:rPr lang="es-ES" sz="4000" b="1" dirty="0"/>
              <a:t>CONCLUSIONES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10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371">
                                            <p:txEl>
                                              <p:pRg st="2" end="2"/>
                                            </p:txEl>
                                          </p:spTgt>
                                        </p:tgtEl>
                                        <p:attrNameLst>
                                          <p:attrName>style.visibility</p:attrName>
                                        </p:attrNameLst>
                                      </p:cBhvr>
                                      <p:to>
                                        <p:strVal val="visible"/>
                                      </p:to>
                                    </p:set>
                                    <p:animEffect transition="in" filter="fade">
                                      <p:cBhvr>
                                        <p:cTn id="12" dur="1000"/>
                                        <p:tgtEl>
                                          <p:spTgt spid="583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8371">
                                            <p:txEl>
                                              <p:pRg st="3" end="3"/>
                                            </p:txEl>
                                          </p:spTgt>
                                        </p:tgtEl>
                                        <p:attrNameLst>
                                          <p:attrName>style.visibility</p:attrName>
                                        </p:attrNameLst>
                                      </p:cBhvr>
                                      <p:to>
                                        <p:strVal val="visible"/>
                                      </p:to>
                                    </p:set>
                                    <p:animEffect transition="in" filter="fade">
                                      <p:cBhvr>
                                        <p:cTn id="17" dur="1000"/>
                                        <p:tgtEl>
                                          <p:spTgt spid="583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8371">
                                            <p:txEl>
                                              <p:pRg st="5" end="5"/>
                                            </p:txEl>
                                          </p:spTgt>
                                        </p:tgtEl>
                                        <p:attrNameLst>
                                          <p:attrName>style.visibility</p:attrName>
                                        </p:attrNameLst>
                                      </p:cBhvr>
                                      <p:to>
                                        <p:strVal val="visible"/>
                                      </p:to>
                                    </p:set>
                                    <p:animEffect transition="in" filter="fade">
                                      <p:cBhvr>
                                        <p:cTn id="22" dur="1000"/>
                                        <p:tgtEl>
                                          <p:spTgt spid="5837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8371">
                                            <p:txEl>
                                              <p:pRg st="6" end="6"/>
                                            </p:txEl>
                                          </p:spTgt>
                                        </p:tgtEl>
                                        <p:attrNameLst>
                                          <p:attrName>style.visibility</p:attrName>
                                        </p:attrNameLst>
                                      </p:cBhvr>
                                      <p:to>
                                        <p:strVal val="visible"/>
                                      </p:to>
                                    </p:set>
                                    <p:animEffect transition="in" filter="fade">
                                      <p:cBhvr>
                                        <p:cTn id="27" dur="1000"/>
                                        <p:tgtEl>
                                          <p:spTgt spid="5837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371">
                                            <p:txEl>
                                              <p:pRg st="8" end="8"/>
                                            </p:txEl>
                                          </p:spTgt>
                                        </p:tgtEl>
                                        <p:attrNameLst>
                                          <p:attrName>style.visibility</p:attrName>
                                        </p:attrNameLst>
                                      </p:cBhvr>
                                      <p:to>
                                        <p:strVal val="visible"/>
                                      </p:to>
                                    </p:set>
                                    <p:animEffect transition="in" filter="fade">
                                      <p:cBhvr>
                                        <p:cTn id="32" dur="1000"/>
                                        <p:tgtEl>
                                          <p:spTgt spid="58371">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8371">
                                            <p:txEl>
                                              <p:pRg st="9" end="9"/>
                                            </p:txEl>
                                          </p:spTgt>
                                        </p:tgtEl>
                                        <p:attrNameLst>
                                          <p:attrName>style.visibility</p:attrName>
                                        </p:attrNameLst>
                                      </p:cBhvr>
                                      <p:to>
                                        <p:strVal val="visible"/>
                                      </p:to>
                                    </p:set>
                                    <p:animEffect transition="in" filter="fade">
                                      <p:cBhvr>
                                        <p:cTn id="37" dur="1000"/>
                                        <p:tgtEl>
                                          <p:spTgt spid="5837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839636" y="1577295"/>
            <a:ext cx="7893126" cy="1560637"/>
          </a:xfrm>
        </p:spPr>
        <p:txBody>
          <a:bodyPr/>
          <a:lstStyle/>
          <a:p>
            <a:pPr>
              <a:lnSpc>
                <a:spcPct val="80000"/>
              </a:lnSpc>
              <a:spcBef>
                <a:spcPts val="600"/>
              </a:spcBef>
              <a:spcAft>
                <a:spcPts val="600"/>
              </a:spcAft>
            </a:pPr>
            <a:r>
              <a:rPr lang="en-US" sz="2400" dirty="0" smtClean="0"/>
              <a:t>DISMINUIR LAS FUERZAS DE CIZALLAMIENTO Y TORSION</a:t>
            </a:r>
          </a:p>
          <a:p>
            <a:pPr>
              <a:lnSpc>
                <a:spcPct val="80000"/>
              </a:lnSpc>
              <a:spcBef>
                <a:spcPts val="600"/>
              </a:spcBef>
              <a:spcAft>
                <a:spcPts val="600"/>
              </a:spcAft>
            </a:pPr>
            <a:endParaRPr lang="en-US" sz="2400" dirty="0"/>
          </a:p>
          <a:p>
            <a:pPr>
              <a:lnSpc>
                <a:spcPct val="80000"/>
              </a:lnSpc>
              <a:spcBef>
                <a:spcPts val="600"/>
              </a:spcBef>
              <a:spcAft>
                <a:spcPts val="600"/>
              </a:spcAft>
            </a:pPr>
            <a:r>
              <a:rPr lang="en-US" sz="2400" dirty="0" smtClean="0"/>
              <a:t>AUMENTAR LAS FUERZAS DE COMPRESION AXIAL</a:t>
            </a:r>
          </a:p>
          <a:p>
            <a:pPr eaLnBrk="1" hangingPunct="1">
              <a:lnSpc>
                <a:spcPct val="80000"/>
              </a:lnSpc>
              <a:spcBef>
                <a:spcPts val="600"/>
              </a:spcBef>
              <a:spcAft>
                <a:spcPts val="600"/>
              </a:spcAft>
              <a:buFont typeface="Wingdings" charset="0"/>
              <a:buChar char="Ø"/>
            </a:pPr>
            <a:endParaRPr lang="en-US" sz="2400" dirty="0"/>
          </a:p>
        </p:txBody>
      </p:sp>
      <p:pic>
        <p:nvPicPr>
          <p:cNvPr id="51203" name="Imagen 3" descr="logotrauma_rg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5425" y="0"/>
            <a:ext cx="12985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1 Título"/>
          <p:cNvSpPr>
            <a:spLocks noGrp="1"/>
          </p:cNvSpPr>
          <p:nvPr>
            <p:ph type="title"/>
          </p:nvPr>
        </p:nvSpPr>
        <p:spPr>
          <a:xfrm>
            <a:off x="2443237" y="606277"/>
            <a:ext cx="4354287" cy="663726"/>
          </a:xfrm>
        </p:spPr>
        <p:txBody>
          <a:bodyPr>
            <a:normAutofit fontScale="90000"/>
          </a:bodyPr>
          <a:lstStyle/>
          <a:p>
            <a:r>
              <a:rPr lang="es-ES" sz="4000" b="1" dirty="0" smtClean="0"/>
              <a:t>EN DEFINITIVA</a:t>
            </a:r>
            <a:endParaRPr lang="es-ES" sz="4000" b="1" dirty="0"/>
          </a:p>
        </p:txBody>
      </p:sp>
      <p:sp>
        <p:nvSpPr>
          <p:cNvPr id="5" name="1 Título"/>
          <p:cNvSpPr txBox="1">
            <a:spLocks/>
          </p:cNvSpPr>
          <p:nvPr/>
        </p:nvSpPr>
        <p:spPr>
          <a:xfrm>
            <a:off x="2443237" y="3173262"/>
            <a:ext cx="4354287" cy="663726"/>
          </a:xfrm>
          <a:prstGeom prst="rect">
            <a:avLst/>
          </a:prstGeom>
        </p:spPr>
        <p:txBody>
          <a:bodyP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4000" b="1" dirty="0" smtClean="0"/>
              <a:t>FUTURO</a:t>
            </a:r>
            <a:endParaRPr lang="es-ES" sz="4000" b="1" dirty="0"/>
          </a:p>
        </p:txBody>
      </p:sp>
      <p:sp>
        <p:nvSpPr>
          <p:cNvPr id="2" name="CuadroTexto 1"/>
          <p:cNvSpPr txBox="1"/>
          <p:nvPr/>
        </p:nvSpPr>
        <p:spPr>
          <a:xfrm>
            <a:off x="839636" y="4139858"/>
            <a:ext cx="6558206" cy="1938992"/>
          </a:xfrm>
          <a:prstGeom prst="rect">
            <a:avLst/>
          </a:prstGeom>
          <a:noFill/>
        </p:spPr>
        <p:txBody>
          <a:bodyPr wrap="none" rtlCol="0">
            <a:spAutoFit/>
          </a:bodyPr>
          <a:lstStyle/>
          <a:p>
            <a:pPr marL="285750" indent="-285750">
              <a:buFont typeface="Arial"/>
              <a:buChar char="•"/>
            </a:pPr>
            <a:r>
              <a:rPr lang="es-ES" sz="2400" dirty="0" smtClean="0"/>
              <a:t>AUMENTO DE LA ESTABILIDAD TORNILLO-CLAVO</a:t>
            </a:r>
          </a:p>
          <a:p>
            <a:pPr marL="285750" indent="-285750">
              <a:buFont typeface="Arial"/>
              <a:buChar char="•"/>
            </a:pPr>
            <a:endParaRPr lang="es-ES" sz="2400" dirty="0"/>
          </a:p>
          <a:p>
            <a:pPr marL="285750" indent="-285750">
              <a:buFont typeface="Arial"/>
              <a:buChar char="•"/>
            </a:pPr>
            <a:r>
              <a:rPr lang="es-ES" sz="2400" dirty="0" smtClean="0"/>
              <a:t>MATERIALES MAS ELASTICOS</a:t>
            </a:r>
          </a:p>
          <a:p>
            <a:pPr marL="285750" indent="-285750">
              <a:buFont typeface="Arial"/>
              <a:buChar char="•"/>
            </a:pPr>
            <a:endParaRPr lang="es-ES" sz="2400" dirty="0"/>
          </a:p>
          <a:p>
            <a:pPr marL="285750" indent="-285750">
              <a:buFont typeface="Arial"/>
              <a:buChar char="•"/>
            </a:pPr>
            <a:r>
              <a:rPr lang="es-ES" sz="2400" dirty="0" smtClean="0"/>
              <a:t>ESTIMULOS BIOLOGICOS</a:t>
            </a:r>
            <a:endParaRPr lang="es-ES" sz="2400" dirty="0"/>
          </a:p>
        </p:txBody>
      </p:sp>
    </p:spTree>
    <p:extLst>
      <p:ext uri="{BB962C8B-B14F-4D97-AF65-F5344CB8AC3E}">
        <p14:creationId xmlns:p14="http://schemas.microsoft.com/office/powerpoint/2010/main" val="9717225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fade">
                                      <p:cBhvr>
                                        <p:cTn id="7" dur="10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371">
                                            <p:txEl>
                                              <p:pRg st="2" end="2"/>
                                            </p:txEl>
                                          </p:spTgt>
                                        </p:tgtEl>
                                        <p:attrNameLst>
                                          <p:attrName>style.visibility</p:attrName>
                                        </p:attrNameLst>
                                      </p:cBhvr>
                                      <p:to>
                                        <p:strVal val="visible"/>
                                      </p:to>
                                    </p:set>
                                    <p:animEffect transition="in" filter="fade">
                                      <p:cBhvr>
                                        <p:cTn id="12" dur="1000"/>
                                        <p:tgtEl>
                                          <p:spTgt spid="583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032657" y="695050"/>
            <a:ext cx="2710999" cy="646331"/>
          </a:xfrm>
          <a:prstGeom prst="rect">
            <a:avLst/>
          </a:prstGeom>
          <a:noFill/>
        </p:spPr>
        <p:txBody>
          <a:bodyPr wrap="none" rtlCol="0">
            <a:spAutoFit/>
          </a:bodyPr>
          <a:lstStyle/>
          <a:p>
            <a:r>
              <a:rPr lang="es-ES" sz="3600" b="1" dirty="0" smtClean="0"/>
              <a:t>CLAVO IDEAL </a:t>
            </a:r>
            <a:endParaRPr lang="es-ES" sz="3600" b="1" dirty="0"/>
          </a:p>
        </p:txBody>
      </p:sp>
      <p:sp>
        <p:nvSpPr>
          <p:cNvPr id="5" name="CuadroTexto 4"/>
          <p:cNvSpPr txBox="1"/>
          <p:nvPr/>
        </p:nvSpPr>
        <p:spPr>
          <a:xfrm>
            <a:off x="241904" y="1802974"/>
            <a:ext cx="5968301" cy="4708981"/>
          </a:xfrm>
          <a:prstGeom prst="rect">
            <a:avLst/>
          </a:prstGeom>
          <a:noFill/>
        </p:spPr>
        <p:txBody>
          <a:bodyPr wrap="none" rtlCol="0">
            <a:spAutoFit/>
          </a:bodyPr>
          <a:lstStyle/>
          <a:p>
            <a:pPr marL="285750" indent="-285750">
              <a:buFont typeface="Arial"/>
              <a:buChar char="•"/>
            </a:pPr>
            <a:r>
              <a:rPr lang="es-ES" sz="2000" dirty="0" smtClean="0"/>
              <a:t>TITANIO</a:t>
            </a:r>
          </a:p>
          <a:p>
            <a:pPr marL="285750" indent="-285750">
              <a:buFont typeface="Arial"/>
              <a:buChar char="•"/>
            </a:pPr>
            <a:endParaRPr lang="es-ES" sz="2000" dirty="0"/>
          </a:p>
          <a:p>
            <a:pPr marL="285750" indent="-285750">
              <a:buFont typeface="Arial"/>
              <a:buChar char="•"/>
            </a:pPr>
            <a:r>
              <a:rPr lang="es-ES" sz="2000" dirty="0" smtClean="0"/>
              <a:t>CILINDRICO CANULADO</a:t>
            </a:r>
          </a:p>
          <a:p>
            <a:pPr marL="285750" indent="-285750">
              <a:buFont typeface="Arial"/>
              <a:buChar char="•"/>
            </a:pPr>
            <a:endParaRPr lang="es-ES" sz="2000" dirty="0"/>
          </a:p>
          <a:p>
            <a:pPr marL="285750" indent="-285750">
              <a:buFont typeface="Arial"/>
              <a:buChar char="•"/>
            </a:pPr>
            <a:r>
              <a:rPr lang="es-ES" sz="2000" dirty="0" smtClean="0"/>
              <a:t>MULTIPLES ORIFICIOS EN DIFERENTES PLANOS</a:t>
            </a:r>
          </a:p>
          <a:p>
            <a:pPr marL="285750" indent="-285750">
              <a:buFont typeface="Arial"/>
              <a:buChar char="•"/>
            </a:pPr>
            <a:endParaRPr lang="es-ES" sz="2000" dirty="0"/>
          </a:p>
          <a:p>
            <a:pPr marL="285750" indent="-285750">
              <a:buFont typeface="Arial"/>
              <a:buChar char="•"/>
            </a:pPr>
            <a:r>
              <a:rPr lang="es-ES" sz="2000" dirty="0" smtClean="0"/>
              <a:t>ESTATICOS Y DINAMICOS </a:t>
            </a:r>
          </a:p>
          <a:p>
            <a:pPr marL="285750" indent="-285750">
              <a:buFont typeface="Arial"/>
              <a:buChar char="•"/>
            </a:pPr>
            <a:endParaRPr lang="es-ES" sz="2000" dirty="0"/>
          </a:p>
          <a:p>
            <a:pPr marL="285750" indent="-285750">
              <a:buFont typeface="Arial"/>
              <a:buChar char="•"/>
            </a:pPr>
            <a:r>
              <a:rPr lang="es-ES" sz="2000" dirty="0" smtClean="0"/>
              <a:t>LO MAS DISTAL POSIBLE</a:t>
            </a:r>
          </a:p>
          <a:p>
            <a:pPr marL="285750" indent="-285750">
              <a:buFont typeface="Arial"/>
              <a:buChar char="•"/>
            </a:pPr>
            <a:endParaRPr lang="es-ES" sz="2000" dirty="0"/>
          </a:p>
          <a:p>
            <a:pPr marL="285750" indent="-285750">
              <a:buFont typeface="Arial"/>
              <a:buChar char="•"/>
            </a:pPr>
            <a:r>
              <a:rPr lang="es-ES" sz="2000" dirty="0" smtClean="0"/>
              <a:t>ASOCIACION DE SISTEMA DE ESTABILIDAD ANGULAR</a:t>
            </a:r>
          </a:p>
          <a:p>
            <a:pPr marL="285750" indent="-285750">
              <a:buFont typeface="Arial"/>
              <a:buChar char="•"/>
            </a:pPr>
            <a:endParaRPr lang="es-ES" sz="2000" dirty="0"/>
          </a:p>
          <a:p>
            <a:pPr marL="285750" indent="-285750">
              <a:buFont typeface="Arial"/>
              <a:buChar char="•"/>
            </a:pPr>
            <a:r>
              <a:rPr lang="es-ES" sz="2000" dirty="0" smtClean="0"/>
              <a:t>FRESADOS</a:t>
            </a:r>
          </a:p>
          <a:p>
            <a:pPr marL="285750" indent="-285750">
              <a:buFont typeface="Arial"/>
              <a:buChar char="•"/>
            </a:pPr>
            <a:endParaRPr lang="es-ES" sz="2000" dirty="0"/>
          </a:p>
          <a:p>
            <a:endParaRPr lang="es-ES" sz="2000" dirty="0"/>
          </a:p>
        </p:txBody>
      </p:sp>
      <p:pic>
        <p:nvPicPr>
          <p:cNvPr id="6" name="Imagen 5" descr="Captura de pantalla 2016-10-30 a las 20.30.38.png"/>
          <p:cNvPicPr>
            <a:picLocks noChangeAspect="1"/>
          </p:cNvPicPr>
          <p:nvPr/>
        </p:nvPicPr>
        <p:blipFill rotWithShape="1">
          <a:blip r:embed="rId2">
            <a:extLst>
              <a:ext uri="{28A0092B-C50C-407E-A947-70E740481C1C}">
                <a14:useLocalDpi xmlns:a14="http://schemas.microsoft.com/office/drawing/2010/main" val="0"/>
              </a:ext>
            </a:extLst>
          </a:blip>
          <a:srcRect l="10330" r="16416"/>
          <a:stretch/>
        </p:blipFill>
        <p:spPr>
          <a:xfrm>
            <a:off x="5556179" y="1398096"/>
            <a:ext cx="3509386" cy="3430123"/>
          </a:xfrm>
          <a:prstGeom prst="rect">
            <a:avLst/>
          </a:prstGeom>
        </p:spPr>
      </p:pic>
    </p:spTree>
    <p:extLst>
      <p:ext uri="{BB962C8B-B14F-4D97-AF65-F5344CB8AC3E}">
        <p14:creationId xmlns:p14="http://schemas.microsoft.com/office/powerpoint/2010/main" val="421429114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867437" y="794596"/>
            <a:ext cx="3726726" cy="646331"/>
          </a:xfrm>
          <a:prstGeom prst="rect">
            <a:avLst/>
          </a:prstGeom>
          <a:noFill/>
        </p:spPr>
        <p:txBody>
          <a:bodyPr wrap="none" rtlCol="0">
            <a:spAutoFit/>
          </a:bodyPr>
          <a:lstStyle/>
          <a:p>
            <a:r>
              <a:rPr lang="es-ES" sz="3600" b="1" dirty="0" smtClean="0"/>
              <a:t>MUCHAS GRACIAS </a:t>
            </a:r>
            <a:endParaRPr lang="es-ES" sz="3600" b="1" dirty="0"/>
          </a:p>
        </p:txBody>
      </p:sp>
      <p:pic>
        <p:nvPicPr>
          <p:cNvPr id="6" name="Imagen 3" descr="poster secot 5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83560" y="296867"/>
            <a:ext cx="4845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4"/>
          <p:cNvSpPr txBox="1">
            <a:spLocks noChangeArrowheads="1"/>
          </p:cNvSpPr>
          <p:nvPr/>
        </p:nvSpPr>
        <p:spPr bwMode="auto">
          <a:xfrm>
            <a:off x="2251075" y="5457031"/>
            <a:ext cx="47815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b="1">
                <a:solidFill>
                  <a:schemeClr val="tx1"/>
                </a:solidFill>
                <a:latin typeface="Arial" charset="0"/>
                <a:ea typeface="ＭＳ Ｐゴシック" charset="0"/>
                <a:cs typeface="ＭＳ Ｐゴシック" charset="0"/>
              </a:defRPr>
            </a:lvl1pPr>
            <a:lvl2pPr marL="742950" indent="-285750" eaLnBrk="0" hangingPunct="0">
              <a:defRPr sz="2000" b="1">
                <a:solidFill>
                  <a:schemeClr val="tx1"/>
                </a:solidFill>
                <a:latin typeface="Arial" charset="0"/>
                <a:ea typeface="ＭＳ Ｐゴシック" charset="0"/>
              </a:defRPr>
            </a:lvl2pPr>
            <a:lvl3pPr marL="1143000" indent="-228600" eaLnBrk="0" hangingPunct="0">
              <a:defRPr sz="2000" b="1">
                <a:solidFill>
                  <a:schemeClr val="tx1"/>
                </a:solidFill>
                <a:latin typeface="Arial" charset="0"/>
                <a:ea typeface="ＭＳ Ｐゴシック" charset="0"/>
              </a:defRPr>
            </a:lvl3pPr>
            <a:lvl4pPr marL="1600200" indent="-228600" eaLnBrk="0" hangingPunct="0">
              <a:defRPr sz="2000" b="1">
                <a:solidFill>
                  <a:schemeClr val="tx1"/>
                </a:solidFill>
                <a:latin typeface="Arial" charset="0"/>
                <a:ea typeface="ＭＳ Ｐゴシック" charset="0"/>
              </a:defRPr>
            </a:lvl4pPr>
            <a:lvl5pPr marL="2057400" indent="-228600" eaLnBrk="0" hangingPunct="0">
              <a:defRPr sz="20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Arial" charset="0"/>
                <a:ea typeface="ＭＳ Ｐゴシック" charset="0"/>
              </a:defRPr>
            </a:lvl9pPr>
          </a:lstStyle>
          <a:p>
            <a:pPr eaLnBrk="1" hangingPunct="1"/>
            <a:endParaRPr lang="es-ES" sz="2800" b="0" dirty="0"/>
          </a:p>
          <a:p>
            <a:pPr eaLnBrk="1" hangingPunct="1"/>
            <a:r>
              <a:rPr lang="es-ES" sz="2800" b="0" dirty="0" err="1"/>
              <a:t>manueltrauma@hotmail.com</a:t>
            </a:r>
            <a:endParaRPr lang="es-ES" sz="2800" b="0" dirty="0"/>
          </a:p>
        </p:txBody>
      </p:sp>
    </p:spTree>
    <p:extLst>
      <p:ext uri="{BB962C8B-B14F-4D97-AF65-F5344CB8AC3E}">
        <p14:creationId xmlns:p14="http://schemas.microsoft.com/office/powerpoint/2010/main" val="9260087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356513" y="1526166"/>
            <a:ext cx="6635150" cy="2031325"/>
          </a:xfrm>
          <a:prstGeom prst="rect">
            <a:avLst/>
          </a:prstGeom>
          <a:noFill/>
        </p:spPr>
        <p:txBody>
          <a:bodyPr wrap="none" rtlCol="0">
            <a:spAutoFit/>
          </a:bodyPr>
          <a:lstStyle/>
          <a:p>
            <a:pPr marL="285750" indent="-285750">
              <a:buFont typeface="Arial"/>
              <a:buChar char="•"/>
            </a:pPr>
            <a:r>
              <a:rPr lang="es-ES" dirty="0" smtClean="0"/>
              <a:t>AZTECAS E INCAS : CLAVIJAS DE MADERA RESINOSA</a:t>
            </a:r>
          </a:p>
          <a:p>
            <a:pPr marL="285750" indent="-285750">
              <a:buFont typeface="Arial"/>
              <a:buChar char="•"/>
            </a:pPr>
            <a:endParaRPr lang="es-ES" dirty="0"/>
          </a:p>
          <a:p>
            <a:pPr marL="285750" indent="-285750">
              <a:buFont typeface="Arial"/>
              <a:buChar char="•"/>
            </a:pPr>
            <a:r>
              <a:rPr lang="es-ES" dirty="0" smtClean="0"/>
              <a:t>HEY-GROVES (1912): CLAVIJAS DE MAGNESIO ALUMINIO Y ACERO</a:t>
            </a:r>
          </a:p>
          <a:p>
            <a:pPr marL="285750" indent="-285750">
              <a:buFont typeface="Arial"/>
              <a:buChar char="•"/>
            </a:pPr>
            <a:endParaRPr lang="es-ES" dirty="0"/>
          </a:p>
          <a:p>
            <a:pPr marL="285750" indent="-285750">
              <a:buFont typeface="Arial"/>
              <a:buChar char="•"/>
            </a:pPr>
            <a:r>
              <a:rPr lang="es-ES" dirty="0" smtClean="0"/>
              <a:t>SCHÖNE : TALLO DE PLATA</a:t>
            </a:r>
          </a:p>
          <a:p>
            <a:pPr marL="285750" indent="-285750">
              <a:buFont typeface="Arial"/>
              <a:buChar char="•"/>
            </a:pPr>
            <a:endParaRPr lang="es-ES" dirty="0"/>
          </a:p>
          <a:p>
            <a:pPr marL="285750" indent="-285750">
              <a:buFont typeface="Arial"/>
              <a:buChar char="•"/>
            </a:pPr>
            <a:r>
              <a:rPr lang="es-ES" dirty="0" smtClean="0"/>
              <a:t>GERARD KÜNTSCHER : 1940, 1967</a:t>
            </a:r>
          </a:p>
        </p:txBody>
      </p:sp>
      <p:pic>
        <p:nvPicPr>
          <p:cNvPr id="4" name="Imagen 3" descr="IMG_7503.JPG"/>
          <p:cNvPicPr>
            <a:picLocks noChangeAspect="1"/>
          </p:cNvPicPr>
          <p:nvPr/>
        </p:nvPicPr>
        <p:blipFill rotWithShape="1">
          <a:blip r:embed="rId3">
            <a:extLst>
              <a:ext uri="{28A0092B-C50C-407E-A947-70E740481C1C}">
                <a14:useLocalDpi xmlns:a14="http://schemas.microsoft.com/office/drawing/2010/main" val="0"/>
              </a:ext>
            </a:extLst>
          </a:blip>
          <a:srcRect l="17352" t="12063" r="4872" b="10685"/>
          <a:stretch/>
        </p:blipFill>
        <p:spPr>
          <a:xfrm rot="5400000">
            <a:off x="4993726" y="3177096"/>
            <a:ext cx="3661882" cy="2727978"/>
          </a:xfrm>
          <a:prstGeom prst="rect">
            <a:avLst/>
          </a:prstGeom>
        </p:spPr>
      </p:pic>
    </p:spTree>
    <p:extLst>
      <p:ext uri="{BB962C8B-B14F-4D97-AF65-F5344CB8AC3E}">
        <p14:creationId xmlns:p14="http://schemas.microsoft.com/office/powerpoint/2010/main" val="384056452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616749" y="794038"/>
            <a:ext cx="3910501" cy="461665"/>
          </a:xfrm>
          <a:prstGeom prst="rect">
            <a:avLst/>
          </a:prstGeom>
          <a:noFill/>
        </p:spPr>
        <p:txBody>
          <a:bodyPr wrap="square" rtlCol="0">
            <a:spAutoFit/>
          </a:bodyPr>
          <a:lstStyle/>
          <a:p>
            <a:r>
              <a:rPr lang="es-ES" sz="2400" dirty="0" smtClean="0"/>
              <a:t>ENCLAVADO INTRAMEDULAR</a:t>
            </a:r>
            <a:endParaRPr lang="es-ES" sz="2400" dirty="0"/>
          </a:p>
        </p:txBody>
      </p:sp>
      <p:sp>
        <p:nvSpPr>
          <p:cNvPr id="5" name="CuadroTexto 4"/>
          <p:cNvSpPr txBox="1"/>
          <p:nvPr/>
        </p:nvSpPr>
        <p:spPr>
          <a:xfrm>
            <a:off x="2963514" y="1608857"/>
            <a:ext cx="3019218" cy="461665"/>
          </a:xfrm>
          <a:prstGeom prst="rect">
            <a:avLst/>
          </a:prstGeom>
          <a:noFill/>
        </p:spPr>
        <p:txBody>
          <a:bodyPr wrap="square" rtlCol="0">
            <a:spAutoFit/>
          </a:bodyPr>
          <a:lstStyle/>
          <a:p>
            <a:r>
              <a:rPr lang="es-ES" sz="2400" dirty="0" smtClean="0"/>
              <a:t>GERARD KÜNTCHER</a:t>
            </a:r>
            <a:endParaRPr lang="es-ES" sz="2400" dirty="0"/>
          </a:p>
        </p:txBody>
      </p:sp>
      <p:sp>
        <p:nvSpPr>
          <p:cNvPr id="6" name="CuadroTexto 5"/>
          <p:cNvSpPr txBox="1"/>
          <p:nvPr/>
        </p:nvSpPr>
        <p:spPr>
          <a:xfrm>
            <a:off x="701885" y="2070522"/>
            <a:ext cx="1579642" cy="400110"/>
          </a:xfrm>
          <a:prstGeom prst="rect">
            <a:avLst/>
          </a:prstGeom>
          <a:noFill/>
        </p:spPr>
        <p:txBody>
          <a:bodyPr wrap="none" rtlCol="0">
            <a:spAutoFit/>
          </a:bodyPr>
          <a:lstStyle/>
          <a:p>
            <a:r>
              <a:rPr lang="es-ES" sz="2000" dirty="0" smtClean="0"/>
              <a:t>BIOLOGICAS</a:t>
            </a:r>
            <a:r>
              <a:rPr lang="es-ES" dirty="0" smtClean="0"/>
              <a:t> :</a:t>
            </a:r>
            <a:endParaRPr lang="es-ES" dirty="0"/>
          </a:p>
        </p:txBody>
      </p:sp>
      <p:sp>
        <p:nvSpPr>
          <p:cNvPr id="7" name="CuadroTexto 6"/>
          <p:cNvSpPr txBox="1"/>
          <p:nvPr/>
        </p:nvSpPr>
        <p:spPr>
          <a:xfrm>
            <a:off x="2373039" y="2629016"/>
            <a:ext cx="4762842" cy="1477328"/>
          </a:xfrm>
          <a:prstGeom prst="rect">
            <a:avLst/>
          </a:prstGeom>
          <a:noFill/>
        </p:spPr>
        <p:txBody>
          <a:bodyPr wrap="none" rtlCol="0">
            <a:spAutoFit/>
          </a:bodyPr>
          <a:lstStyle/>
          <a:p>
            <a:pPr marL="285750" indent="-285750">
              <a:buFont typeface="Wingdings" charset="2"/>
              <a:buChar char="u"/>
            </a:pPr>
            <a:r>
              <a:rPr lang="es-ES" dirty="0" smtClean="0"/>
              <a:t>RESPETO A LA VASCULARIZACION PERIOSTICA</a:t>
            </a:r>
          </a:p>
          <a:p>
            <a:pPr marL="285750" indent="-285750">
              <a:buFont typeface="Wingdings" charset="2"/>
              <a:buChar char="u"/>
            </a:pPr>
            <a:endParaRPr lang="es-ES" dirty="0"/>
          </a:p>
          <a:p>
            <a:pPr marL="285750" indent="-285750">
              <a:buFont typeface="Wingdings" charset="2"/>
              <a:buChar char="u"/>
            </a:pPr>
            <a:r>
              <a:rPr lang="es-ES" dirty="0" smtClean="0"/>
              <a:t>REDUCCION DEL RIESGO DE INFECCION </a:t>
            </a:r>
          </a:p>
          <a:p>
            <a:pPr marL="285750" indent="-285750">
              <a:buFont typeface="Wingdings" charset="2"/>
              <a:buChar char="u"/>
            </a:pPr>
            <a:endParaRPr lang="es-ES" dirty="0"/>
          </a:p>
          <a:p>
            <a:pPr marL="285750" indent="-285750">
              <a:buFont typeface="Wingdings" charset="2"/>
              <a:buChar char="u"/>
            </a:pPr>
            <a:r>
              <a:rPr lang="es-ES" dirty="0" smtClean="0"/>
              <a:t>ESTIMULO DE LA OSTEOGENESIS</a:t>
            </a:r>
            <a:endParaRPr lang="es-ES" dirty="0"/>
          </a:p>
        </p:txBody>
      </p:sp>
      <p:sp>
        <p:nvSpPr>
          <p:cNvPr id="8" name="CuadroTexto 7"/>
          <p:cNvSpPr txBox="1"/>
          <p:nvPr/>
        </p:nvSpPr>
        <p:spPr>
          <a:xfrm>
            <a:off x="701885" y="4594350"/>
            <a:ext cx="1435196" cy="369332"/>
          </a:xfrm>
          <a:prstGeom prst="rect">
            <a:avLst/>
          </a:prstGeom>
          <a:noFill/>
        </p:spPr>
        <p:txBody>
          <a:bodyPr wrap="none" rtlCol="0">
            <a:spAutoFit/>
          </a:bodyPr>
          <a:lstStyle/>
          <a:p>
            <a:r>
              <a:rPr lang="es-ES" dirty="0" smtClean="0"/>
              <a:t>MECANICAS :</a:t>
            </a:r>
            <a:endParaRPr lang="es-ES" dirty="0"/>
          </a:p>
        </p:txBody>
      </p:sp>
      <p:sp>
        <p:nvSpPr>
          <p:cNvPr id="9" name="CuadroTexto 8"/>
          <p:cNvSpPr txBox="1"/>
          <p:nvPr/>
        </p:nvSpPr>
        <p:spPr>
          <a:xfrm>
            <a:off x="2373039" y="5102073"/>
            <a:ext cx="4019049" cy="923330"/>
          </a:xfrm>
          <a:prstGeom prst="rect">
            <a:avLst/>
          </a:prstGeom>
          <a:noFill/>
        </p:spPr>
        <p:txBody>
          <a:bodyPr wrap="none" rtlCol="0">
            <a:spAutoFit/>
          </a:bodyPr>
          <a:lstStyle/>
          <a:p>
            <a:pPr marL="285750" indent="-285750">
              <a:buFont typeface="Wingdings" charset="2"/>
              <a:buChar char="u"/>
            </a:pPr>
            <a:r>
              <a:rPr lang="es-ES" dirty="0" smtClean="0"/>
              <a:t>MOVILIZACION INMEDIATA</a:t>
            </a:r>
          </a:p>
          <a:p>
            <a:pPr marL="285750" indent="-285750">
              <a:buFont typeface="Wingdings" charset="2"/>
              <a:buChar char="u"/>
            </a:pPr>
            <a:endParaRPr lang="es-ES" dirty="0"/>
          </a:p>
          <a:p>
            <a:pPr marL="285750" indent="-285750">
              <a:buFont typeface="Wingdings" charset="2"/>
              <a:buChar char="u"/>
            </a:pPr>
            <a:r>
              <a:rPr lang="es-ES" dirty="0" smtClean="0"/>
              <a:t>EN OCASIONES LA CARGA INMEDIATA</a:t>
            </a:r>
            <a:endParaRPr lang="es-ES" dirty="0"/>
          </a:p>
        </p:txBody>
      </p:sp>
      <p:pic>
        <p:nvPicPr>
          <p:cNvPr id="10" name="Imagen 9" descr="kuntsch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285" y="3298809"/>
            <a:ext cx="2032000" cy="2425700"/>
          </a:xfrm>
          <a:prstGeom prst="rect">
            <a:avLst/>
          </a:prstGeom>
        </p:spPr>
      </p:pic>
    </p:spTree>
    <p:extLst>
      <p:ext uri="{BB962C8B-B14F-4D97-AF65-F5344CB8AC3E}">
        <p14:creationId xmlns:p14="http://schemas.microsoft.com/office/powerpoint/2010/main" val="24479408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41841" y="794038"/>
            <a:ext cx="4627363" cy="523220"/>
          </a:xfrm>
          <a:prstGeom prst="rect">
            <a:avLst/>
          </a:prstGeom>
          <a:noFill/>
        </p:spPr>
        <p:txBody>
          <a:bodyPr wrap="square" rtlCol="0">
            <a:spAutoFit/>
          </a:bodyPr>
          <a:lstStyle/>
          <a:p>
            <a:r>
              <a:rPr lang="es-ES" sz="2800" b="1" dirty="0" smtClean="0"/>
              <a:t>ENCLAVADO INTRAMEDULAR</a:t>
            </a:r>
            <a:endParaRPr lang="es-ES" sz="2800" b="1" dirty="0"/>
          </a:p>
        </p:txBody>
      </p:sp>
      <p:sp>
        <p:nvSpPr>
          <p:cNvPr id="3" name="CuadroTexto 2"/>
          <p:cNvSpPr txBox="1"/>
          <p:nvPr/>
        </p:nvSpPr>
        <p:spPr>
          <a:xfrm flipH="1">
            <a:off x="688434" y="1673696"/>
            <a:ext cx="4037404" cy="400110"/>
          </a:xfrm>
          <a:prstGeom prst="rect">
            <a:avLst/>
          </a:prstGeom>
          <a:noFill/>
        </p:spPr>
        <p:txBody>
          <a:bodyPr wrap="square" rtlCol="0">
            <a:spAutoFit/>
          </a:bodyPr>
          <a:lstStyle/>
          <a:p>
            <a:r>
              <a:rPr lang="es-ES" sz="2000" b="1" dirty="0" smtClean="0"/>
              <a:t>FACTORES PROPIOS DEL IMPLANTE :</a:t>
            </a:r>
            <a:endParaRPr lang="es-ES" sz="2000" b="1" dirty="0"/>
          </a:p>
        </p:txBody>
      </p:sp>
      <p:sp>
        <p:nvSpPr>
          <p:cNvPr id="4" name="CuadroTexto 3"/>
          <p:cNvSpPr txBox="1"/>
          <p:nvPr/>
        </p:nvSpPr>
        <p:spPr>
          <a:xfrm>
            <a:off x="688434" y="3832781"/>
            <a:ext cx="3685599" cy="400110"/>
          </a:xfrm>
          <a:prstGeom prst="rect">
            <a:avLst/>
          </a:prstGeom>
          <a:noFill/>
        </p:spPr>
        <p:txBody>
          <a:bodyPr wrap="none" rtlCol="0">
            <a:spAutoFit/>
          </a:bodyPr>
          <a:lstStyle/>
          <a:p>
            <a:r>
              <a:rPr lang="es-ES" sz="2000" b="1" dirty="0" smtClean="0"/>
              <a:t>FACTORES PROPIOS DEL HUESO : </a:t>
            </a:r>
            <a:endParaRPr lang="es-ES" sz="2000" b="1" dirty="0"/>
          </a:p>
        </p:txBody>
      </p:sp>
      <p:sp>
        <p:nvSpPr>
          <p:cNvPr id="5" name="CuadroTexto 4"/>
          <p:cNvSpPr txBox="1"/>
          <p:nvPr/>
        </p:nvSpPr>
        <p:spPr>
          <a:xfrm>
            <a:off x="4725838" y="2255335"/>
            <a:ext cx="1620957" cy="923330"/>
          </a:xfrm>
          <a:prstGeom prst="rect">
            <a:avLst/>
          </a:prstGeom>
          <a:noFill/>
        </p:spPr>
        <p:txBody>
          <a:bodyPr wrap="none" rtlCol="0">
            <a:spAutoFit/>
          </a:bodyPr>
          <a:lstStyle/>
          <a:p>
            <a:pPr marL="285750" indent="-285750">
              <a:buFont typeface="Arial"/>
              <a:buChar char="•"/>
            </a:pPr>
            <a:r>
              <a:rPr lang="es-ES" dirty="0" smtClean="0"/>
              <a:t>MATERIAL </a:t>
            </a:r>
          </a:p>
          <a:p>
            <a:pPr marL="285750" indent="-285750">
              <a:buFont typeface="Arial"/>
              <a:buChar char="•"/>
            </a:pPr>
            <a:r>
              <a:rPr lang="es-ES" dirty="0" smtClean="0"/>
              <a:t>GEOMETRIA</a:t>
            </a:r>
          </a:p>
          <a:p>
            <a:pPr marL="285750" indent="-285750">
              <a:buFont typeface="Arial"/>
              <a:buChar char="•"/>
            </a:pPr>
            <a:r>
              <a:rPr lang="es-ES" dirty="0" smtClean="0"/>
              <a:t>MECANICA</a:t>
            </a:r>
            <a:endParaRPr lang="es-ES" dirty="0"/>
          </a:p>
        </p:txBody>
      </p:sp>
      <p:sp>
        <p:nvSpPr>
          <p:cNvPr id="6" name="CuadroTexto 5"/>
          <p:cNvSpPr txBox="1"/>
          <p:nvPr/>
        </p:nvSpPr>
        <p:spPr>
          <a:xfrm>
            <a:off x="4725838" y="4498800"/>
            <a:ext cx="2839239" cy="923330"/>
          </a:xfrm>
          <a:prstGeom prst="rect">
            <a:avLst/>
          </a:prstGeom>
          <a:noFill/>
        </p:spPr>
        <p:txBody>
          <a:bodyPr wrap="none" rtlCol="0">
            <a:spAutoFit/>
          </a:bodyPr>
          <a:lstStyle/>
          <a:p>
            <a:pPr marL="285750" indent="-285750">
              <a:buFont typeface="Arial"/>
              <a:buChar char="•"/>
            </a:pPr>
            <a:r>
              <a:rPr lang="es-ES" dirty="0" smtClean="0"/>
              <a:t>CALIDAD OSEA</a:t>
            </a:r>
          </a:p>
          <a:p>
            <a:pPr marL="285750" indent="-285750">
              <a:buFont typeface="Arial"/>
              <a:buChar char="•"/>
            </a:pPr>
            <a:r>
              <a:rPr lang="es-ES" dirty="0" smtClean="0"/>
              <a:t>TIPO DE FRACTURA</a:t>
            </a:r>
          </a:p>
          <a:p>
            <a:pPr marL="285750" indent="-285750">
              <a:buFont typeface="Arial"/>
              <a:buChar char="•"/>
            </a:pPr>
            <a:r>
              <a:rPr lang="es-ES" dirty="0" smtClean="0"/>
              <a:t>GRADO DE COMINUCION </a:t>
            </a:r>
            <a:endParaRPr lang="es-ES" dirty="0"/>
          </a:p>
        </p:txBody>
      </p:sp>
    </p:spTree>
    <p:extLst>
      <p:ext uri="{BB962C8B-B14F-4D97-AF65-F5344CB8AC3E}">
        <p14:creationId xmlns:p14="http://schemas.microsoft.com/office/powerpoint/2010/main" val="91500881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810124" y="783432"/>
            <a:ext cx="1606329" cy="584776"/>
          </a:xfrm>
          <a:prstGeom prst="rect">
            <a:avLst/>
          </a:prstGeom>
          <a:noFill/>
        </p:spPr>
        <p:txBody>
          <a:bodyPr wrap="none" rtlCol="0">
            <a:spAutoFit/>
          </a:bodyPr>
          <a:lstStyle/>
          <a:p>
            <a:r>
              <a:rPr lang="es-ES" sz="3200" b="1" dirty="0" smtClean="0"/>
              <a:t>TITANIO </a:t>
            </a:r>
            <a:endParaRPr lang="es-ES" sz="3200" b="1" dirty="0"/>
          </a:p>
        </p:txBody>
      </p:sp>
      <p:sp>
        <p:nvSpPr>
          <p:cNvPr id="5" name="CuadroTexto 4"/>
          <p:cNvSpPr txBox="1"/>
          <p:nvPr/>
        </p:nvSpPr>
        <p:spPr>
          <a:xfrm>
            <a:off x="1649868" y="2075828"/>
            <a:ext cx="6340197" cy="2677656"/>
          </a:xfrm>
          <a:prstGeom prst="rect">
            <a:avLst/>
          </a:prstGeom>
          <a:noFill/>
        </p:spPr>
        <p:txBody>
          <a:bodyPr wrap="none" rtlCol="0">
            <a:spAutoFit/>
          </a:bodyPr>
          <a:lstStyle/>
          <a:p>
            <a:pPr marL="285750" indent="-285750">
              <a:buFont typeface="Arial"/>
              <a:buChar char="•"/>
            </a:pPr>
            <a:r>
              <a:rPr lang="es-ES" sz="2400" dirty="0" smtClean="0"/>
              <a:t>MODULO DE ELASTICIDAD MAS BAJO</a:t>
            </a:r>
          </a:p>
          <a:p>
            <a:pPr marL="285750" indent="-285750">
              <a:buFont typeface="Arial"/>
              <a:buChar char="•"/>
            </a:pPr>
            <a:endParaRPr lang="es-ES" sz="2400" dirty="0"/>
          </a:p>
          <a:p>
            <a:pPr marL="285750" indent="-285750">
              <a:buFont typeface="Arial"/>
              <a:buChar char="•"/>
            </a:pPr>
            <a:r>
              <a:rPr lang="es-ES" sz="2400" dirty="0" smtClean="0"/>
              <a:t>RESISTENCIA A LA FATIGA :1.6 VECES EL ACERO</a:t>
            </a:r>
          </a:p>
          <a:p>
            <a:pPr marL="285750" indent="-285750">
              <a:buFont typeface="Arial"/>
              <a:buChar char="•"/>
            </a:pPr>
            <a:endParaRPr lang="es-ES" sz="2400" dirty="0"/>
          </a:p>
          <a:p>
            <a:pPr marL="285750" indent="-285750">
              <a:buFont typeface="Arial"/>
              <a:buChar char="•"/>
            </a:pPr>
            <a:r>
              <a:rPr lang="es-ES" sz="2400" dirty="0" smtClean="0"/>
              <a:t>POSIBILIDAD DE PRACTICAR RNM</a:t>
            </a:r>
          </a:p>
          <a:p>
            <a:pPr marL="285750" indent="-285750">
              <a:buFont typeface="Arial"/>
              <a:buChar char="•"/>
            </a:pPr>
            <a:endParaRPr lang="es-ES" sz="2400" dirty="0"/>
          </a:p>
          <a:p>
            <a:pPr marL="285750" indent="-285750">
              <a:buFont typeface="Arial"/>
              <a:buChar char="•"/>
            </a:pPr>
            <a:r>
              <a:rPr lang="es-ES" sz="2400" dirty="0" smtClean="0"/>
              <a:t>INCONVENIENTE : LA OSTEOINTEGRACION</a:t>
            </a:r>
            <a:endParaRPr lang="es-ES" sz="2400" dirty="0"/>
          </a:p>
        </p:txBody>
      </p:sp>
    </p:spTree>
    <p:extLst>
      <p:ext uri="{BB962C8B-B14F-4D97-AF65-F5344CB8AC3E}">
        <p14:creationId xmlns:p14="http://schemas.microsoft.com/office/powerpoint/2010/main" val="349526004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839780" y="978613"/>
            <a:ext cx="5851883" cy="584776"/>
          </a:xfrm>
          <a:prstGeom prst="rect">
            <a:avLst/>
          </a:prstGeom>
          <a:noFill/>
        </p:spPr>
        <p:txBody>
          <a:bodyPr wrap="none" rtlCol="0">
            <a:spAutoFit/>
          </a:bodyPr>
          <a:lstStyle/>
          <a:p>
            <a:r>
              <a:rPr lang="es-ES" sz="3200" b="1" dirty="0" smtClean="0"/>
              <a:t>CARACTERISTICAS GEOMETRICAS</a:t>
            </a:r>
            <a:endParaRPr lang="es-ES" sz="3200" b="1" dirty="0"/>
          </a:p>
        </p:txBody>
      </p:sp>
      <p:sp>
        <p:nvSpPr>
          <p:cNvPr id="5" name="CuadroTexto 4"/>
          <p:cNvSpPr txBox="1"/>
          <p:nvPr/>
        </p:nvSpPr>
        <p:spPr>
          <a:xfrm>
            <a:off x="807129" y="2374037"/>
            <a:ext cx="3583032" cy="3046988"/>
          </a:xfrm>
          <a:prstGeom prst="rect">
            <a:avLst/>
          </a:prstGeom>
          <a:noFill/>
        </p:spPr>
        <p:txBody>
          <a:bodyPr wrap="none" rtlCol="0">
            <a:spAutoFit/>
          </a:bodyPr>
          <a:lstStyle/>
          <a:p>
            <a:pPr marL="285750" indent="-285750">
              <a:buFont typeface="Arial"/>
              <a:buChar char="•"/>
            </a:pPr>
            <a:r>
              <a:rPr lang="es-ES" sz="2400" dirty="0" smtClean="0"/>
              <a:t>LONGITUD</a:t>
            </a:r>
          </a:p>
          <a:p>
            <a:pPr marL="285750" indent="-285750">
              <a:buFont typeface="Arial"/>
              <a:buChar char="•"/>
            </a:pPr>
            <a:endParaRPr lang="es-ES" sz="2400" dirty="0" smtClean="0"/>
          </a:p>
          <a:p>
            <a:pPr marL="285750" indent="-285750">
              <a:buFont typeface="Arial"/>
              <a:buChar char="•"/>
            </a:pPr>
            <a:r>
              <a:rPr lang="es-ES" sz="2400" dirty="0" smtClean="0"/>
              <a:t>CURVATURA ANTERIOR</a:t>
            </a:r>
          </a:p>
          <a:p>
            <a:pPr marL="285750" indent="-285750">
              <a:buFont typeface="Arial"/>
              <a:buChar char="•"/>
            </a:pPr>
            <a:endParaRPr lang="es-ES" sz="2400" dirty="0" smtClean="0"/>
          </a:p>
          <a:p>
            <a:pPr marL="285750" indent="-285750">
              <a:buFont typeface="Arial"/>
              <a:buChar char="•"/>
            </a:pPr>
            <a:r>
              <a:rPr lang="es-ES" sz="2400" dirty="0" smtClean="0"/>
              <a:t>DIAMETRO TRANSVERSO</a:t>
            </a:r>
          </a:p>
          <a:p>
            <a:pPr marL="285750" indent="-285750">
              <a:buFont typeface="Arial"/>
              <a:buChar char="•"/>
            </a:pPr>
            <a:endParaRPr lang="es-ES" sz="2400" dirty="0" smtClean="0"/>
          </a:p>
          <a:p>
            <a:pPr marL="285750" indent="-285750">
              <a:buFont typeface="Arial"/>
              <a:buChar char="•"/>
            </a:pPr>
            <a:r>
              <a:rPr lang="es-ES" sz="2400" dirty="0" smtClean="0"/>
              <a:t>SECCION TRANSVERSAL</a:t>
            </a:r>
          </a:p>
          <a:p>
            <a:pPr marL="285750" indent="-285750">
              <a:buFont typeface="Arial"/>
              <a:buChar char="•"/>
            </a:pPr>
            <a:endParaRPr lang="es-ES" sz="2400" dirty="0"/>
          </a:p>
        </p:txBody>
      </p:sp>
      <p:pic>
        <p:nvPicPr>
          <p:cNvPr id="6" name="Imagen 5" descr="2-tibia-intramedullary-nail-adult-79814-294760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318" y="1844830"/>
            <a:ext cx="2064345" cy="4320916"/>
          </a:xfrm>
          <a:prstGeom prst="rect">
            <a:avLst/>
          </a:prstGeom>
        </p:spPr>
      </p:pic>
    </p:spTree>
    <p:extLst>
      <p:ext uri="{BB962C8B-B14F-4D97-AF65-F5344CB8AC3E}">
        <p14:creationId xmlns:p14="http://schemas.microsoft.com/office/powerpoint/2010/main" val="21711541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605172" y="1194896"/>
            <a:ext cx="2072001" cy="584776"/>
          </a:xfrm>
          <a:prstGeom prst="rect">
            <a:avLst/>
          </a:prstGeom>
          <a:noFill/>
        </p:spPr>
        <p:txBody>
          <a:bodyPr wrap="none" rtlCol="0">
            <a:spAutoFit/>
          </a:bodyPr>
          <a:lstStyle/>
          <a:p>
            <a:r>
              <a:rPr lang="es-ES" sz="3200" b="1" dirty="0" smtClean="0"/>
              <a:t>DIAMETRO</a:t>
            </a:r>
            <a:endParaRPr lang="es-ES" sz="3200" b="1" dirty="0"/>
          </a:p>
        </p:txBody>
      </p:sp>
      <p:sp>
        <p:nvSpPr>
          <p:cNvPr id="5" name="CuadroTexto 4"/>
          <p:cNvSpPr txBox="1"/>
          <p:nvPr/>
        </p:nvSpPr>
        <p:spPr>
          <a:xfrm>
            <a:off x="1517045" y="2369219"/>
            <a:ext cx="6654912" cy="400110"/>
          </a:xfrm>
          <a:prstGeom prst="rect">
            <a:avLst/>
          </a:prstGeom>
          <a:noFill/>
        </p:spPr>
        <p:txBody>
          <a:bodyPr wrap="none" rtlCol="0">
            <a:spAutoFit/>
          </a:bodyPr>
          <a:lstStyle/>
          <a:p>
            <a:r>
              <a:rPr lang="es-ES" sz="2000" dirty="0" smtClean="0"/>
              <a:t>EL FACTOR MAS IMPORTANTE PARA DETERMINAR SU RIGIDEZ</a:t>
            </a:r>
            <a:endParaRPr lang="es-ES" sz="2000" dirty="0"/>
          </a:p>
        </p:txBody>
      </p:sp>
      <p:sp>
        <p:nvSpPr>
          <p:cNvPr id="7" name="CuadroTexto 6"/>
          <p:cNvSpPr txBox="1"/>
          <p:nvPr/>
        </p:nvSpPr>
        <p:spPr>
          <a:xfrm>
            <a:off x="894680" y="3614926"/>
            <a:ext cx="7750840" cy="923330"/>
          </a:xfrm>
          <a:prstGeom prst="rect">
            <a:avLst/>
          </a:prstGeom>
          <a:noFill/>
        </p:spPr>
        <p:txBody>
          <a:bodyPr wrap="none" rtlCol="0">
            <a:spAutoFit/>
          </a:bodyPr>
          <a:lstStyle/>
          <a:p>
            <a:pPr marL="285750" indent="-285750">
              <a:buFont typeface="Arial"/>
              <a:buChar char="•"/>
            </a:pPr>
            <a:r>
              <a:rPr lang="es-ES" dirty="0" smtClean="0"/>
              <a:t>LA RIGIDEZ DE UN CILINDRO ES PROPORCIONAL A LA 4ª POTENCIA DEL RADIO</a:t>
            </a:r>
          </a:p>
          <a:p>
            <a:pPr marL="285750" indent="-285750">
              <a:buFont typeface="Arial"/>
              <a:buChar char="•"/>
            </a:pPr>
            <a:endParaRPr lang="es-ES" dirty="0"/>
          </a:p>
          <a:p>
            <a:pPr marL="285750" indent="-285750">
              <a:buFont typeface="Arial"/>
              <a:buChar char="•"/>
            </a:pPr>
            <a:r>
              <a:rPr lang="es-ES" dirty="0" smtClean="0"/>
              <a:t>CADA MILIMETRO AUMENTA LA RIGIDEZ UN 30%</a:t>
            </a:r>
            <a:endParaRPr lang="es-ES" dirty="0"/>
          </a:p>
        </p:txBody>
      </p:sp>
    </p:spTree>
    <p:extLst>
      <p:ext uri="{BB962C8B-B14F-4D97-AF65-F5344CB8AC3E}">
        <p14:creationId xmlns:p14="http://schemas.microsoft.com/office/powerpoint/2010/main" val="1976226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2774304" y="735952"/>
            <a:ext cx="4200389" cy="584776"/>
          </a:xfrm>
          <a:prstGeom prst="rect">
            <a:avLst/>
          </a:prstGeom>
          <a:noFill/>
        </p:spPr>
        <p:txBody>
          <a:bodyPr wrap="none" rtlCol="0">
            <a:spAutoFit/>
          </a:bodyPr>
          <a:lstStyle/>
          <a:p>
            <a:r>
              <a:rPr lang="es-ES" sz="3200" b="1" dirty="0" smtClean="0"/>
              <a:t>SECCION TRANSVERSAL</a:t>
            </a:r>
            <a:endParaRPr lang="es-ES" sz="3200" b="1" dirty="0"/>
          </a:p>
        </p:txBody>
      </p:sp>
      <p:pic>
        <p:nvPicPr>
          <p:cNvPr id="4" name="Imagen 3" descr="Captura de pantalla 2016-10-30 a las 16.57.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828" y="1790095"/>
            <a:ext cx="5830500" cy="3641575"/>
          </a:xfrm>
          <a:prstGeom prst="rect">
            <a:avLst/>
          </a:prstGeom>
        </p:spPr>
      </p:pic>
    </p:spTree>
    <p:extLst>
      <p:ext uri="{BB962C8B-B14F-4D97-AF65-F5344CB8AC3E}">
        <p14:creationId xmlns:p14="http://schemas.microsoft.com/office/powerpoint/2010/main" val="423151306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696</TotalTime>
  <Words>658</Words>
  <Application>Microsoft Macintosh PowerPoint</Application>
  <PresentationFormat>Presentación en pantalla (4:3)</PresentationFormat>
  <Paragraphs>162</Paragraphs>
  <Slides>28</Slides>
  <Notes>9</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EN DEFINITIVA</vt:lpstr>
      <vt:lpstr>Presentación de PowerPoint</vt:lpstr>
      <vt:lpstr>Presentación de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garcia alonso</dc:creator>
  <cp:lastModifiedBy>manuel garcia alonso</cp:lastModifiedBy>
  <cp:revision>54</cp:revision>
  <dcterms:created xsi:type="dcterms:W3CDTF">2016-10-08T18:25:12Z</dcterms:created>
  <dcterms:modified xsi:type="dcterms:W3CDTF">2018-04-26T07:02:57Z</dcterms:modified>
</cp:coreProperties>
</file>