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29" r:id="rId3"/>
    <p:sldId id="330" r:id="rId4"/>
    <p:sldId id="331" r:id="rId5"/>
    <p:sldId id="332" r:id="rId6"/>
    <p:sldId id="333" r:id="rId7"/>
    <p:sldId id="343" r:id="rId8"/>
    <p:sldId id="335" r:id="rId9"/>
    <p:sldId id="336" r:id="rId10"/>
    <p:sldId id="337" r:id="rId11"/>
    <p:sldId id="338" r:id="rId12"/>
    <p:sldId id="339" r:id="rId13"/>
    <p:sldId id="340" r:id="rId14"/>
    <p:sldId id="341" r:id="rId15"/>
    <p:sldId id="342" r:id="rId16"/>
    <p:sldId id="295" r:id="rId17"/>
    <p:sldId id="272" r:id="rId18"/>
    <p:sldId id="273" r:id="rId19"/>
    <p:sldId id="269" r:id="rId20"/>
    <p:sldId id="276" r:id="rId21"/>
    <p:sldId id="301" r:id="rId22"/>
    <p:sldId id="266" r:id="rId23"/>
    <p:sldId id="305" r:id="rId24"/>
    <p:sldId id="312" r:id="rId25"/>
    <p:sldId id="278" r:id="rId26"/>
    <p:sldId id="275" r:id="rId27"/>
    <p:sldId id="277" r:id="rId28"/>
    <p:sldId id="263" r:id="rId29"/>
    <p:sldId id="344" r:id="rId30"/>
    <p:sldId id="264" r:id="rId31"/>
    <p:sldId id="265" r:id="rId32"/>
    <p:sldId id="345" r:id="rId33"/>
    <p:sldId id="314" r:id="rId34"/>
    <p:sldId id="288" r:id="rId35"/>
    <p:sldId id="317" r:id="rId36"/>
    <p:sldId id="290" r:id="rId37"/>
    <p:sldId id="347" r:id="rId38"/>
    <p:sldId id="307" r:id="rId39"/>
    <p:sldId id="289" r:id="rId40"/>
    <p:sldId id="315" r:id="rId41"/>
    <p:sldId id="303" r:id="rId42"/>
    <p:sldId id="310" r:id="rId43"/>
    <p:sldId id="309" r:id="rId44"/>
    <p:sldId id="271" r:id="rId45"/>
    <p:sldId id="285" r:id="rId46"/>
    <p:sldId id="286" r:id="rId47"/>
    <p:sldId id="282" r:id="rId48"/>
    <p:sldId id="274" r:id="rId49"/>
    <p:sldId id="298" r:id="rId50"/>
    <p:sldId id="284" r:id="rId51"/>
    <p:sldId id="348" r:id="rId52"/>
    <p:sldId id="279" r:id="rId53"/>
    <p:sldId id="280" r:id="rId54"/>
    <p:sldId id="281" r:id="rId55"/>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9B01"/>
    <a:srgbClr val="FF00FF"/>
    <a:srgbClr val="F89EFF"/>
    <a:srgbClr val="FDF9F1"/>
    <a:srgbClr val="469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97" autoAdjust="0"/>
  </p:normalViewPr>
  <p:slideViewPr>
    <p:cSldViewPr snapToGrid="0" snapToObjects="1" showGuides="1">
      <p:cViewPr>
        <p:scale>
          <a:sx n="57" d="100"/>
          <a:sy n="57" d="100"/>
        </p:scale>
        <p:origin x="1218" y="36"/>
      </p:cViewPr>
      <p:guideLst>
        <p:guide orient="horz" pos="2161"/>
        <p:guide pos="2880"/>
      </p:guideLst>
    </p:cSldViewPr>
  </p:slideViewPr>
  <p:notesTextViewPr>
    <p:cViewPr>
      <p:scale>
        <a:sx n="100" d="100"/>
        <a:sy n="100" d="100"/>
      </p:scale>
      <p:origin x="0" y="0"/>
    </p:cViewPr>
  </p:notesTextViewPr>
  <p:sorterViewPr>
    <p:cViewPr>
      <p:scale>
        <a:sx n="120" d="100"/>
        <a:sy n="120" d="100"/>
      </p:scale>
      <p:origin x="0" y="-15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19448-5645-1A4C-9B2B-4FE16655743F}" type="datetimeFigureOut">
              <a:rPr lang="es-ES" smtClean="0"/>
              <a:pPr/>
              <a:t>09/11/2018</a:t>
            </a:fld>
            <a:endParaRPr lang="es-ES_tradnl"/>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27C492-A1BD-854B-8DED-904F4B1445A5}" type="slidenum">
              <a:rPr lang="es-ES_tradnl" smtClean="0"/>
              <a:pPr/>
              <a:t>‹Nº›</a:t>
            </a:fld>
            <a:endParaRPr lang="es-ES_tradnl"/>
          </a:p>
        </p:txBody>
      </p:sp>
    </p:spTree>
    <p:extLst>
      <p:ext uri="{BB962C8B-B14F-4D97-AF65-F5344CB8AC3E}">
        <p14:creationId xmlns:p14="http://schemas.microsoft.com/office/powerpoint/2010/main" val="8078992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fld id="{7627C492-A1BD-854B-8DED-904F4B1445A5}" type="slidenum">
              <a:rPr lang="es-ES_tradnl" smtClean="0"/>
              <a:pPr/>
              <a:t>1</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Pero, que pasa si hay una prótesis implantada, que cada vez vemos con más frecuencia: Lewis</a:t>
            </a:r>
            <a:r>
              <a:rPr lang="es-ES_tradnl" baseline="0" dirty="0"/>
              <a:t> y </a:t>
            </a:r>
            <a:r>
              <a:rPr lang="es-ES_tradnl" baseline="0" dirty="0" err="1"/>
              <a:t>Rorabeck</a:t>
            </a:r>
            <a:r>
              <a:rPr lang="es-ES_tradnl" baseline="0" dirty="0"/>
              <a:t> publicaron una clasificación diferenciando en desplazadas o no con prótesis anclada y en las que estaban aflojadas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10</a:t>
            </a:fld>
            <a:endParaRPr lang="es-ES_tradnl"/>
          </a:p>
        </p:txBody>
      </p:sp>
    </p:spTree>
    <p:extLst>
      <p:ext uri="{BB962C8B-B14F-4D97-AF65-F5344CB8AC3E}">
        <p14:creationId xmlns:p14="http://schemas.microsoft.com/office/powerpoint/2010/main" val="3362516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Pero la más actual</a:t>
            </a:r>
            <a:r>
              <a:rPr lang="es-ES_tradnl" baseline="0" dirty="0"/>
              <a:t> es la </a:t>
            </a:r>
            <a:r>
              <a:rPr lang="es-ES_tradnl" dirty="0"/>
              <a:t>de Su (y ya es del 2004), dividida según</a:t>
            </a:r>
            <a:r>
              <a:rPr lang="es-ES_tradnl" baseline="0" dirty="0"/>
              <a:t> el origen de la fractura en tipo I las proximales al área protésica, en dos si se inicia en el borde la prótesis o  si algún trazo de fractura se inicia en el componente de fijación protésico.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11</a:t>
            </a:fld>
            <a:endParaRPr lang="es-ES_tradnl"/>
          </a:p>
        </p:txBody>
      </p:sp>
    </p:spTree>
    <p:extLst>
      <p:ext uri="{BB962C8B-B14F-4D97-AF65-F5344CB8AC3E}">
        <p14:creationId xmlns:p14="http://schemas.microsoft.com/office/powerpoint/2010/main" val="3421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Todos conocemos la clínica de estas fractura</a:t>
            </a:r>
            <a:r>
              <a:rPr lang="es-ES_tradnl" baseline="0" dirty="0"/>
              <a:t>: impotencia y dolor, y la deformidad típica debido a la tracción muscular (que tendremos que contrarrestar cuando coloquemos al paciente en la mesa de Q), lesiones cutáneas hasta el 30% (por el desplazamiento lateral del macizo codilleo, escasas lesiones nerviosas (le peroneo común de forma ocasional), y vasculares en menos del 1%.</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12</a:t>
            </a:fld>
            <a:endParaRPr lang="es-ES_tradnl"/>
          </a:p>
        </p:txBody>
      </p:sp>
    </p:spTree>
    <p:extLst>
      <p:ext uri="{BB962C8B-B14F-4D97-AF65-F5344CB8AC3E}">
        <p14:creationId xmlns:p14="http://schemas.microsoft.com/office/powerpoint/2010/main" val="24109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Qué pruebas pediremos.</a:t>
            </a:r>
          </a:p>
          <a:p>
            <a:r>
              <a:rPr lang="es-ES_tradnl" dirty="0"/>
              <a:t>Fundamental</a:t>
            </a:r>
            <a:r>
              <a:rPr lang="es-ES_tradnl" baseline="0" dirty="0"/>
              <a:t> ver una </a:t>
            </a:r>
            <a:r>
              <a:rPr lang="es-ES_tradnl" baseline="0" dirty="0" err="1"/>
              <a:t>Rx</a:t>
            </a:r>
            <a:r>
              <a:rPr lang="es-ES_tradnl" baseline="0" dirty="0"/>
              <a:t> de fémur completo en dos proyecciones, para evitarnos sorpresas: en esta fractura “bah, vamos a poner un retrógrado” y suerte que pedimos antes de entrar esta otra </a:t>
            </a:r>
            <a:r>
              <a:rPr lang="es-ES_tradnl" baseline="0" dirty="0" err="1"/>
              <a:t>Rx</a:t>
            </a:r>
            <a:r>
              <a:rPr lang="es-ES_tradnl" baseline="0" dirty="0"/>
              <a:t>, , que en la mesa de Q nos podía obligar a cambiar de técnica y quedar como unos tontos.</a:t>
            </a:r>
          </a:p>
          <a:p>
            <a:r>
              <a:rPr lang="es-ES_tradnl" baseline="0" dirty="0"/>
              <a:t>En ocasiones, sobre todo en fracturas articulares complejas, podemos ayudarnos del TC, para planificar el abordaje.</a:t>
            </a:r>
          </a:p>
          <a:p>
            <a:r>
              <a:rPr lang="es-ES_tradnl" baseline="0" dirty="0"/>
              <a:t>La RMN no suele ser útil (sólo para valorar lesiones ligamentosas)</a:t>
            </a:r>
          </a:p>
          <a:p>
            <a:r>
              <a:rPr lang="es-ES_tradnl" baseline="0" dirty="0"/>
              <a:t>Y sí puede ser útil la arteriografía en sospecha de lesiones vasculares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13</a:t>
            </a:fld>
            <a:endParaRPr lang="es-ES_tradnl"/>
          </a:p>
        </p:txBody>
      </p:sp>
    </p:spTree>
    <p:extLst>
      <p:ext uri="{BB962C8B-B14F-4D97-AF65-F5344CB8AC3E}">
        <p14:creationId xmlns:p14="http://schemas.microsoft.com/office/powerpoint/2010/main" val="4262526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El objetivo del tratamiento perseguirá estas metas: </a:t>
            </a:r>
            <a:br>
              <a:rPr lang="es-ES_tradnl" dirty="0"/>
            </a:br>
            <a:r>
              <a:rPr lang="es-ES_tradnl" dirty="0"/>
              <a:t>montaje sólido</a:t>
            </a:r>
            <a:r>
              <a:rPr lang="es-ES_tradnl" baseline="0" dirty="0"/>
              <a:t> y estable al hueso, pero con flexibilidad en el foco, y restaurar tanto los ejes como la superficie articular. </a:t>
            </a:r>
          </a:p>
          <a:p>
            <a:r>
              <a:rPr lang="es-ES_tradnl" baseline="0" dirty="0"/>
              <a:t>Todo ello realizando la mínima agresión posible y recuperar la función de forma precoz.</a:t>
            </a:r>
          </a:p>
          <a:p>
            <a:endParaRPr lang="es-ES_tradnl" baseline="0" dirty="0"/>
          </a:p>
          <a:p>
            <a:endParaRPr lang="es-ES_tradnl" baseline="0"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14</a:t>
            </a:fld>
            <a:endParaRPr lang="es-ES_tradnl"/>
          </a:p>
        </p:txBody>
      </p:sp>
    </p:spTree>
    <p:extLst>
      <p:ext uri="{BB962C8B-B14F-4D97-AF65-F5344CB8AC3E}">
        <p14:creationId xmlns:p14="http://schemas.microsoft.com/office/powerpoint/2010/main" val="141003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Pero cómo conseguirlo…</a:t>
            </a:r>
            <a:br>
              <a:rPr lang="es-ES_tradnl" dirty="0"/>
            </a:br>
            <a:r>
              <a:rPr lang="es-ES_tradnl" dirty="0"/>
              <a:t>Ha y multitud de sistemas en el mercado, …</a:t>
            </a:r>
            <a:endParaRPr lang="es-ES_tradnl" baseline="0"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15</a:t>
            </a:fld>
            <a:endParaRPr lang="es-ES_tradnl"/>
          </a:p>
        </p:txBody>
      </p:sp>
    </p:spTree>
    <p:extLst>
      <p:ext uri="{BB962C8B-B14F-4D97-AF65-F5344CB8AC3E}">
        <p14:creationId xmlns:p14="http://schemas.microsoft.com/office/powerpoint/2010/main" val="184827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En primer lugar el clavo endomedular, que puede ser, como en otras localizaciones vistas ayer,</a:t>
            </a:r>
            <a:r>
              <a:rPr lang="es-ES_tradnl" baseline="0" dirty="0"/>
              <a:t> anterógrado y retrógrado.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16</a:t>
            </a:fld>
            <a:endParaRPr lang="es-ES_tradnl"/>
          </a:p>
        </p:txBody>
      </p:sp>
    </p:spTree>
    <p:extLst>
      <p:ext uri="{BB962C8B-B14F-4D97-AF65-F5344CB8AC3E}">
        <p14:creationId xmlns:p14="http://schemas.microsoft.com/office/powerpoint/2010/main" val="4158571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Que ventajas</a:t>
            </a:r>
            <a:r>
              <a:rPr lang="es-ES_tradnl" baseline="0" dirty="0"/>
              <a:t> y desventajas </a:t>
            </a:r>
            <a:r>
              <a:rPr lang="es-ES_tradnl" dirty="0"/>
              <a:t>tienen cada uno de</a:t>
            </a:r>
            <a:r>
              <a:rPr lang="es-ES_tradnl" baseline="0" dirty="0"/>
              <a:t> ellos: </a:t>
            </a:r>
            <a:br>
              <a:rPr lang="es-ES_tradnl" baseline="0" dirty="0"/>
            </a:br>
            <a:r>
              <a:rPr lang="es-ES_tradnl" baseline="0" dirty="0"/>
              <a:t>la ventaja del anterógrado es que permite reconstruir el segmento proximal del fémur si se necesita, ya sea por complicación intraoperatoria (se os ocurre alguna, por ejemplo, una fractura basicervical por la entrada del clavo), mejor fijación en las fracturas más altas de este segmento, y es más fácil alinear la fractura.</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17</a:t>
            </a:fld>
            <a:endParaRPr lang="es-ES_tradnl"/>
          </a:p>
        </p:txBody>
      </p:sp>
    </p:spTree>
    <p:extLst>
      <p:ext uri="{BB962C8B-B14F-4D97-AF65-F5344CB8AC3E}">
        <p14:creationId xmlns:p14="http://schemas.microsoft.com/office/powerpoint/2010/main" val="342573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Las desventajas radican en las</a:t>
            </a:r>
            <a:r>
              <a:rPr lang="es-ES_tradnl" baseline="0" dirty="0"/>
              <a:t> potenciales fracturas proximales, alteraciones del brazo abductor de la cadera por la agresión quirúrgica y peor control en las fracturas más distales.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18</a:t>
            </a:fld>
            <a:endParaRPr lang="es-ES_tradnl"/>
          </a:p>
        </p:txBody>
      </p:sp>
    </p:spTree>
    <p:extLst>
      <p:ext uri="{BB962C8B-B14F-4D97-AF65-F5344CB8AC3E}">
        <p14:creationId xmlns:p14="http://schemas.microsoft.com/office/powerpoint/2010/main" val="396644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El retrógrado será ideal en pacientes de alto IMC (menos problemas con el abordaje en rodilla), óptimos en rodillas flotantes, en las que</a:t>
            </a:r>
            <a:r>
              <a:rPr lang="es-ES_tradnl" baseline="0" dirty="0"/>
              <a:t> el abordaje de ambas fracturas es el mismo, nos proporciona más estabilidad en fracturas distales, sobre todo con los nuevos implantes, y tiene una alta tasa de consolidación (en trabajos como éste, del 2012, un 100% de éxitos).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19</a:t>
            </a:fld>
            <a:endParaRPr lang="es-ES_tradnl"/>
          </a:p>
        </p:txBody>
      </p:sp>
    </p:spTree>
    <p:extLst>
      <p:ext uri="{BB962C8B-B14F-4D97-AF65-F5344CB8AC3E}">
        <p14:creationId xmlns:p14="http://schemas.microsoft.com/office/powerpoint/2010/main" val="45915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 qué vamos a hablar?</a:t>
            </a:r>
          </a:p>
        </p:txBody>
      </p:sp>
      <p:sp>
        <p:nvSpPr>
          <p:cNvPr id="4" name="Marcador de número de diapositiva 3"/>
          <p:cNvSpPr>
            <a:spLocks noGrp="1"/>
          </p:cNvSpPr>
          <p:nvPr>
            <p:ph type="sldNum" sz="quarter" idx="10"/>
          </p:nvPr>
        </p:nvSpPr>
        <p:spPr/>
        <p:txBody>
          <a:bodyPr/>
          <a:lstStyle/>
          <a:p>
            <a:fld id="{0B6F047B-4996-40F7-90A1-EBD080E0DDCD}" type="slidenum">
              <a:rPr lang="es-ES" smtClean="0"/>
              <a:pPr/>
              <a:t>2</a:t>
            </a:fld>
            <a:endParaRPr lang="es-ES"/>
          </a:p>
        </p:txBody>
      </p:sp>
    </p:spTree>
    <p:extLst>
      <p:ext uri="{BB962C8B-B14F-4D97-AF65-F5344CB8AC3E}">
        <p14:creationId xmlns:p14="http://schemas.microsoft.com/office/powerpoint/2010/main" val="298294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En cambio, se ha criticado el daño articular </a:t>
            </a:r>
            <a:r>
              <a:rPr lang="es-ES_tradnl" dirty="0" err="1"/>
              <a:t>yatrogénico</a:t>
            </a:r>
            <a:r>
              <a:rPr lang="es-ES_tradnl" dirty="0"/>
              <a:t>, que en fracturas abiertas podría existir una diseminación de gérmenes hacia la articulación, que</a:t>
            </a:r>
            <a:r>
              <a:rPr lang="es-ES_tradnl" baseline="0" dirty="0"/>
              <a:t> parece más </a:t>
            </a:r>
            <a:r>
              <a:rPr lang="es-ES_tradnl" baseline="0" dirty="0" err="1"/>
              <a:t>dificil</a:t>
            </a:r>
            <a:r>
              <a:rPr lang="es-ES_tradnl" baseline="0" dirty="0"/>
              <a:t> conseguir una buena reducción, y que podría haber fracturas </a:t>
            </a:r>
            <a:r>
              <a:rPr lang="es-ES_tradnl" baseline="0" dirty="0" err="1"/>
              <a:t>periimplante</a:t>
            </a:r>
            <a:r>
              <a:rPr lang="es-ES_tradnl" baseline="0" dirty="0"/>
              <a:t>, como en esta </a:t>
            </a:r>
            <a:r>
              <a:rPr lang="es-ES_tradnl" baseline="0" dirty="0" err="1"/>
              <a:t>Rx</a:t>
            </a:r>
            <a:r>
              <a:rPr lang="es-ES_tradnl" baseline="0" dirty="0"/>
              <a:t> que se rescató con un anterógrado, </a:t>
            </a:r>
          </a:p>
          <a:p>
            <a:r>
              <a:rPr lang="es-ES_tradnl" baseline="0" dirty="0"/>
              <a:t>Por último, </a:t>
            </a:r>
            <a:r>
              <a:rPr lang="es-ES_tradnl" baseline="0" dirty="0" err="1"/>
              <a:t>clasicamente</a:t>
            </a:r>
            <a:r>
              <a:rPr lang="es-ES_tradnl" baseline="0" dirty="0"/>
              <a:t> se ha asociado el abordaje </a:t>
            </a:r>
            <a:r>
              <a:rPr lang="es-ES_tradnl" baseline="0" dirty="0" err="1"/>
              <a:t>transrotuliano</a:t>
            </a:r>
            <a:r>
              <a:rPr lang="es-ES_tradnl" baseline="0" dirty="0"/>
              <a:t> con dolor crónico en la rodilla, pero …</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20</a:t>
            </a:fld>
            <a:endParaRPr lang="es-ES_tradnl"/>
          </a:p>
        </p:txBody>
      </p:sp>
    </p:spTree>
    <p:extLst>
      <p:ext uri="{BB962C8B-B14F-4D97-AF65-F5344CB8AC3E}">
        <p14:creationId xmlns:p14="http://schemas.microsoft.com/office/powerpoint/2010/main" val="646550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Si hacemos esta comparativa</a:t>
            </a:r>
            <a:r>
              <a:rPr lang="es-ES_tradnl" baseline="0" dirty="0"/>
              <a:t> sobre el dolor de rodilla, comprobamos en la literatura que, aunque parece que existe algo de retraso en la recuperación funcional, no hay diferencias en el resultado final de la capacidad articular.</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21</a:t>
            </a:fld>
            <a:endParaRPr lang="es-ES_tradnl"/>
          </a:p>
        </p:txBody>
      </p:sp>
    </p:spTree>
    <p:extLst>
      <p:ext uri="{BB962C8B-B14F-4D97-AF65-F5344CB8AC3E}">
        <p14:creationId xmlns:p14="http://schemas.microsoft.com/office/powerpoint/2010/main" val="4288639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Qué otro tipo de síntesis podemos utilizar:</a:t>
            </a:r>
            <a:r>
              <a:rPr lang="es-ES_tradnl" baseline="0" dirty="0"/>
              <a:t> otra opción serían las placas, en cualquiera de sus variedades actuales. Y siguen evolucionando…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22</a:t>
            </a:fld>
            <a:endParaRPr lang="es-ES_tradnl"/>
          </a:p>
        </p:txBody>
      </p:sp>
    </p:spTree>
    <p:extLst>
      <p:ext uri="{BB962C8B-B14F-4D97-AF65-F5344CB8AC3E}">
        <p14:creationId xmlns:p14="http://schemas.microsoft.com/office/powerpoint/2010/main" val="3818063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Aunque</a:t>
            </a:r>
            <a:r>
              <a:rPr lang="es-ES_tradnl" baseline="0" dirty="0"/>
              <a:t> se pueden utilizar en todas las fracturas, la indicación idónea son las fracturas articulares complejas, en las que hay que reconstruir la articulación y solidarizarlas con la diáfisis. La reconstrucción será imposible si además de la fractura le añadimos la entrada del clavo.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23</a:t>
            </a:fld>
            <a:endParaRPr lang="es-ES_tradnl"/>
          </a:p>
        </p:txBody>
      </p:sp>
    </p:spTree>
    <p:extLst>
      <p:ext uri="{BB962C8B-B14F-4D97-AF65-F5344CB8AC3E}">
        <p14:creationId xmlns:p14="http://schemas.microsoft.com/office/powerpoint/2010/main" val="427016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Otras indicaciones…, para evitar puntos de estrés como en este caso…</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24</a:t>
            </a:fld>
            <a:endParaRPr lang="es-ES_tradnl"/>
          </a:p>
        </p:txBody>
      </p:sp>
    </p:spTree>
    <p:extLst>
      <p:ext uri="{BB962C8B-B14F-4D97-AF65-F5344CB8AC3E}">
        <p14:creationId xmlns:p14="http://schemas.microsoft.com/office/powerpoint/2010/main" val="427016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Si se utilizan placas, debemos pensar en el concepto de fijación biológica, con </a:t>
            </a:r>
            <a:r>
              <a:rPr lang="es-ES_tradnl" baseline="0" dirty="0"/>
              <a:t>longitud de trabajo larga, para disminuir el estrés sobre el implante y evitar la rotura. </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25</a:t>
            </a:fld>
            <a:endParaRPr lang="es-ES_tradnl"/>
          </a:p>
        </p:txBody>
      </p:sp>
    </p:spTree>
    <p:extLst>
      <p:ext uri="{BB962C8B-B14F-4D97-AF65-F5344CB8AC3E}">
        <p14:creationId xmlns:p14="http://schemas.microsoft.com/office/powerpoint/2010/main" val="523730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Y aunque no está popularizado su uso, os muestro la última tendencia</a:t>
            </a:r>
            <a:r>
              <a:rPr lang="es-ES_tradnl" baseline="0" dirty="0"/>
              <a:t> en placas: los tornillos de fijación a la cortical distal. Es un curso básico, y lo que pretendo es que conozcáis que existen, no que lleguéis a dominar el concepto. Ya lo haréis si realmente llegan al mercado de forma mayoritaria.</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26</a:t>
            </a:fld>
            <a:endParaRPr lang="es-ES_tradnl"/>
          </a:p>
        </p:txBody>
      </p:sp>
    </p:spTree>
    <p:extLst>
      <p:ext uri="{BB962C8B-B14F-4D97-AF65-F5344CB8AC3E}">
        <p14:creationId xmlns:p14="http://schemas.microsoft.com/office/powerpoint/2010/main" val="4147319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baseline="0" dirty="0"/>
              <a:t>Funciona mediante deformación de los tornillos, favoreciendo la compresión del foco que estimula la consolidación.</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27</a:t>
            </a:fld>
            <a:endParaRPr lang="es-ES_tradnl"/>
          </a:p>
        </p:txBody>
      </p:sp>
    </p:spTree>
    <p:extLst>
      <p:ext uri="{BB962C8B-B14F-4D97-AF65-F5344CB8AC3E}">
        <p14:creationId xmlns:p14="http://schemas.microsoft.com/office/powerpoint/2010/main" val="2318451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Pero hay más posibilidades que tenemos que tener en nuestro arsenal terapéutico…</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28</a:t>
            </a:fld>
            <a:endParaRPr lang="es-ES_tradnl"/>
          </a:p>
        </p:txBody>
      </p:sp>
    </p:spTree>
    <p:extLst>
      <p:ext uri="{BB962C8B-B14F-4D97-AF65-F5344CB8AC3E}">
        <p14:creationId xmlns:p14="http://schemas.microsoft.com/office/powerpoint/2010/main" val="1078579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El</a:t>
            </a:r>
            <a:r>
              <a:rPr lang="es-ES_tradnl" baseline="0" dirty="0"/>
              <a:t> uso de la fijación externa estará indicada cuando hay una lesión importante de partes blandas. En estas fracturas lo lógico es que se utilicen de forma temporal en un control de daños, en el tratamiento secuencial: osteotaxis-periodo ventana-síntesis definitiva. Pero en ocasiones pueden ser definitivos.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29</a:t>
            </a:fld>
            <a:endParaRPr lang="es-ES_tradnl"/>
          </a:p>
        </p:txBody>
      </p:sp>
    </p:spTree>
    <p:extLst>
      <p:ext uri="{BB962C8B-B14F-4D97-AF65-F5344CB8AC3E}">
        <p14:creationId xmlns:p14="http://schemas.microsoft.com/office/powerpoint/2010/main" val="202183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a:buNone/>
            </a:pPr>
            <a:r>
              <a:rPr lang="es-ES_tradnl" dirty="0">
                <a:solidFill>
                  <a:schemeClr val="bg1"/>
                </a:solidFill>
              </a:rPr>
              <a:t>A modo de introducción, señalar que nos referiremos a las fracturas que afectan a los 15 cm distales del fémur.</a:t>
            </a:r>
          </a:p>
          <a:p>
            <a:pPr marL="0" indent="0">
              <a:buFont typeface="Arial"/>
              <a:buNone/>
            </a:pPr>
            <a:r>
              <a:rPr lang="es-ES_tradnl" dirty="0">
                <a:solidFill>
                  <a:schemeClr val="bg1"/>
                </a:solidFill>
              </a:rPr>
              <a:t>Se trata de un hueso esponjoso, pero con la compleja estructura articular de la rodilla, cuya afectación genera muchas dificultades para tratarlas</a:t>
            </a:r>
          </a:p>
          <a:p>
            <a:pPr marL="0" indent="0">
              <a:buFont typeface="Arial"/>
              <a:buNone/>
            </a:pPr>
            <a:endParaRPr lang="es-ES_tradnl" dirty="0">
              <a:solidFill>
                <a:schemeClr val="bg1"/>
              </a:solidFill>
            </a:endParaRPr>
          </a:p>
          <a:p>
            <a:endParaRPr lang="es-ES" dirty="0"/>
          </a:p>
        </p:txBody>
      </p:sp>
      <p:sp>
        <p:nvSpPr>
          <p:cNvPr id="4" name="Marcador de número de diapositiva 3"/>
          <p:cNvSpPr>
            <a:spLocks noGrp="1"/>
          </p:cNvSpPr>
          <p:nvPr>
            <p:ph type="sldNum" sz="quarter" idx="10"/>
          </p:nvPr>
        </p:nvSpPr>
        <p:spPr/>
        <p:txBody>
          <a:bodyPr/>
          <a:lstStyle/>
          <a:p>
            <a:fld id="{0B6F047B-4996-40F7-90A1-EBD080E0DDCD}" type="slidenum">
              <a:rPr lang="es-ES" smtClean="0"/>
              <a:pPr/>
              <a:t>3</a:t>
            </a:fld>
            <a:endParaRPr lang="es-ES"/>
          </a:p>
        </p:txBody>
      </p:sp>
    </p:spTree>
    <p:extLst>
      <p:ext uri="{BB962C8B-B14F-4D97-AF65-F5344CB8AC3E}">
        <p14:creationId xmlns:p14="http://schemas.microsoft.com/office/powerpoint/2010/main" val="3370769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baseline="0" dirty="0"/>
              <a:t>Las tracciones de pueden usar de forma temporal hasta la llegada a Q, porque son poco estables. Están perdiendo valor frente a la FE en el control de daños.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30</a:t>
            </a:fld>
            <a:endParaRPr lang="es-ES_tradnl"/>
          </a:p>
        </p:txBody>
      </p:sp>
    </p:spTree>
    <p:extLst>
      <p:ext uri="{BB962C8B-B14F-4D97-AF65-F5344CB8AC3E}">
        <p14:creationId xmlns:p14="http://schemas.microsoft.com/office/powerpoint/2010/main" val="2229468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Y no olvidéis los yesos, que en ocasiones</a:t>
            </a:r>
            <a:r>
              <a:rPr lang="es-ES_tradnl" baseline="0" dirty="0"/>
              <a:t> pueden utilizarse de forma secundaria, fuera del entorno pediátrico, en el que sí se utilizan con frecuencia, claro. </a:t>
            </a:r>
          </a:p>
          <a:p>
            <a:r>
              <a:rPr lang="es-ES_tradnl" baseline="0" dirty="0"/>
              <a:t>A veces la naturaleza nos sorprende y  pueden conseguirse resultados correctos como éstos.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31</a:t>
            </a:fld>
            <a:endParaRPr lang="es-ES_tradnl"/>
          </a:p>
        </p:txBody>
      </p:sp>
    </p:spTree>
    <p:extLst>
      <p:ext uri="{BB962C8B-B14F-4D97-AF65-F5344CB8AC3E}">
        <p14:creationId xmlns:p14="http://schemas.microsoft.com/office/powerpoint/2010/main" val="3241538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err="1"/>
              <a:t>EnPero</a:t>
            </a:r>
            <a:r>
              <a:rPr lang="es-ES_tradnl" dirty="0"/>
              <a:t> el tema de hoy son los clavos endomedulares</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32</a:t>
            </a:fld>
            <a:endParaRPr lang="es-ES_tradnl"/>
          </a:p>
        </p:txBody>
      </p:sp>
    </p:spTree>
    <p:extLst>
      <p:ext uri="{BB962C8B-B14F-4D97-AF65-F5344CB8AC3E}">
        <p14:creationId xmlns:p14="http://schemas.microsoft.com/office/powerpoint/2010/main" val="1967247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La técnica ya nos la</a:t>
            </a:r>
            <a:r>
              <a:rPr lang="es-ES_tradnl" baseline="0" dirty="0"/>
              <a:t> han explicado perfectamente. Tal vez en este segmento óseo hay que ser exquisitos en la longitud y en el </a:t>
            </a:r>
            <a:r>
              <a:rPr lang="es-ES_tradnl" baseline="0" dirty="0" err="1"/>
              <a:t>encerrojado</a:t>
            </a:r>
            <a:r>
              <a:rPr lang="es-ES_tradnl" baseline="0" dirty="0"/>
              <a:t> distal, que debería ser múltiple para eliminar en lo posible las fuerza de cizallamiento en el foco.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33</a:t>
            </a:fld>
            <a:endParaRPr lang="es-ES_tradnl"/>
          </a:p>
        </p:txBody>
      </p:sp>
    </p:spTree>
    <p:extLst>
      <p:ext uri="{BB962C8B-B14F-4D97-AF65-F5344CB8AC3E}">
        <p14:creationId xmlns:p14="http://schemas.microsoft.com/office/powerpoint/2010/main" val="1589293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Las indicaciones más precisas para el clavo retrógrado serán las fracturas del grupo 33, excepto </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34</a:t>
            </a:fld>
            <a:endParaRPr lang="es-ES_tradnl"/>
          </a:p>
        </p:txBody>
      </p:sp>
    </p:spTree>
    <p:extLst>
      <p:ext uri="{BB962C8B-B14F-4D97-AF65-F5344CB8AC3E}">
        <p14:creationId xmlns:p14="http://schemas.microsoft.com/office/powerpoint/2010/main" val="3662586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Las indicaciones más precisas para el clavo retrógrado serán las fracturas del grupo 33, sobre todo si hay afectación ipsilateral en rotula, tibia o pelvis</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35</a:t>
            </a:fld>
            <a:endParaRPr lang="es-ES_tradnl"/>
          </a:p>
        </p:txBody>
      </p:sp>
    </p:spTree>
    <p:extLst>
      <p:ext uri="{BB962C8B-B14F-4D97-AF65-F5344CB8AC3E}">
        <p14:creationId xmlns:p14="http://schemas.microsoft.com/office/powerpoint/2010/main" val="3662586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Otra indicación idónea sería la rodilla flotante: un solo abordaje para todas</a:t>
            </a:r>
            <a:r>
              <a:rPr lang="es-ES_tradnl" baseline="0" dirty="0"/>
              <a:t> las técnicas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36</a:t>
            </a:fld>
            <a:endParaRPr lang="es-ES_tradnl"/>
          </a:p>
        </p:txBody>
      </p:sp>
    </p:spTree>
    <p:extLst>
      <p:ext uri="{BB962C8B-B14F-4D97-AF65-F5344CB8AC3E}">
        <p14:creationId xmlns:p14="http://schemas.microsoft.com/office/powerpoint/2010/main" val="1199033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Otra indicación idónea sería la rodilla flotante: un solo abordaje para todas</a:t>
            </a:r>
            <a:r>
              <a:rPr lang="es-ES_tradnl" baseline="0" dirty="0"/>
              <a:t> las técnicas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37</a:t>
            </a:fld>
            <a:endParaRPr lang="es-ES_tradnl"/>
          </a:p>
        </p:txBody>
      </p:sp>
    </p:spTree>
    <p:extLst>
      <p:ext uri="{BB962C8B-B14F-4D97-AF65-F5344CB8AC3E}">
        <p14:creationId xmlns:p14="http://schemas.microsoft.com/office/powerpoint/2010/main" val="2347363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Y en cuanto a las periprotésicas, siguiendo las ideas de Su, los clavos estarían indicados en las fracturas que comienzan proximales</a:t>
            </a:r>
            <a:r>
              <a:rPr lang="es-ES_tradnl" baseline="0" dirty="0"/>
              <a:t> al escudo anterior de la prótesis. Las más proximales podrían tratarse con un anterógrado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38</a:t>
            </a:fld>
            <a:endParaRPr lang="es-ES_tradnl"/>
          </a:p>
        </p:txBody>
      </p:sp>
    </p:spTree>
    <p:extLst>
      <p:ext uri="{BB962C8B-B14F-4D97-AF65-F5344CB8AC3E}">
        <p14:creationId xmlns:p14="http://schemas.microsoft.com/office/powerpoint/2010/main" val="1199033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La indicación límite sería la fractura de trazo articular simple, con mayor o menor grado de </a:t>
            </a:r>
            <a:r>
              <a:rPr lang="es-ES_tradnl" dirty="0" err="1"/>
              <a:t>conminución</a:t>
            </a:r>
            <a:r>
              <a:rPr lang="es-ES_tradnl" baseline="0" dirty="0"/>
              <a:t> proximal, en las que hay que reconstruir todo el macizo </a:t>
            </a:r>
            <a:r>
              <a:rPr lang="es-ES_tradnl" baseline="0" dirty="0" err="1"/>
              <a:t>condilar</a:t>
            </a:r>
            <a:r>
              <a:rPr lang="es-ES_tradnl" baseline="0" dirty="0"/>
              <a:t> y solidarizarlo con la diáfisis.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39</a:t>
            </a:fld>
            <a:endParaRPr lang="es-ES_tradnl"/>
          </a:p>
        </p:txBody>
      </p:sp>
    </p:spTree>
    <p:extLst>
      <p:ext uri="{BB962C8B-B14F-4D97-AF65-F5344CB8AC3E}">
        <p14:creationId xmlns:p14="http://schemas.microsoft.com/office/powerpoint/2010/main" val="72910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a:buChar char="•"/>
            </a:pPr>
            <a:r>
              <a:rPr lang="es-ES_tradnl" dirty="0">
                <a:solidFill>
                  <a:schemeClr val="bg1"/>
                </a:solidFill>
              </a:rPr>
              <a:t>Patología grave con mortalidad equivalente a la fractura</a:t>
            </a:r>
          </a:p>
          <a:p>
            <a:r>
              <a:rPr lang="es-ES_tradnl" dirty="0">
                <a:solidFill>
                  <a:schemeClr val="bg1"/>
                </a:solidFill>
              </a:rPr>
              <a:t>proximal de fémur, en ancianos. Sólo 18%-20% van a caminar</a:t>
            </a:r>
          </a:p>
          <a:p>
            <a:r>
              <a:rPr lang="es-ES_tradnl" dirty="0">
                <a:solidFill>
                  <a:schemeClr val="bg1"/>
                </a:solidFill>
              </a:rPr>
              <a:t>sin ayuda</a:t>
            </a:r>
          </a:p>
          <a:p>
            <a:pPr marL="285750" indent="-285750">
              <a:buFont typeface="Arial"/>
              <a:buChar char="•"/>
            </a:pPr>
            <a:r>
              <a:rPr lang="es-ES_tradnl" dirty="0">
                <a:solidFill>
                  <a:schemeClr val="bg1"/>
                </a:solidFill>
              </a:rPr>
              <a:t>0’4 % de todas las fracturas . 3% de las fracturas de fémur</a:t>
            </a:r>
          </a:p>
          <a:p>
            <a:pPr marL="285750" indent="-285750">
              <a:buFont typeface="Arial"/>
              <a:buChar char="•"/>
            </a:pPr>
            <a:r>
              <a:rPr lang="es-ES_tradnl" dirty="0">
                <a:solidFill>
                  <a:schemeClr val="bg1"/>
                </a:solidFill>
              </a:rPr>
              <a:t>Clásica distribución bimodal:</a:t>
            </a:r>
          </a:p>
          <a:p>
            <a:r>
              <a:rPr lang="es-ES_tradnl" dirty="0">
                <a:solidFill>
                  <a:schemeClr val="bg1"/>
                </a:solidFill>
              </a:rPr>
              <a:t>- Varón joven traumatismo de alta energía (20 años)</a:t>
            </a:r>
          </a:p>
          <a:p>
            <a:r>
              <a:rPr lang="es-ES_tradnl" dirty="0">
                <a:solidFill>
                  <a:schemeClr val="bg1"/>
                </a:solidFill>
              </a:rPr>
              <a:t>- Mujer anciana ( 70 años) caída en domicilio</a:t>
            </a:r>
            <a:endParaRPr lang="es-ES_tradnl" dirty="0"/>
          </a:p>
          <a:p>
            <a:endParaRPr lang="es-ES" dirty="0"/>
          </a:p>
        </p:txBody>
      </p:sp>
      <p:sp>
        <p:nvSpPr>
          <p:cNvPr id="4" name="Marcador de número de diapositiva 3"/>
          <p:cNvSpPr>
            <a:spLocks noGrp="1"/>
          </p:cNvSpPr>
          <p:nvPr>
            <p:ph type="sldNum" sz="quarter" idx="10"/>
          </p:nvPr>
        </p:nvSpPr>
        <p:spPr/>
        <p:txBody>
          <a:bodyPr/>
          <a:lstStyle/>
          <a:p>
            <a:fld id="{0B6F047B-4996-40F7-90A1-EBD080E0DDCD}" type="slidenum">
              <a:rPr lang="es-ES" smtClean="0"/>
              <a:pPr/>
              <a:t>4</a:t>
            </a:fld>
            <a:endParaRPr lang="es-ES"/>
          </a:p>
        </p:txBody>
      </p:sp>
    </p:spTree>
    <p:extLst>
      <p:ext uri="{BB962C8B-B14F-4D97-AF65-F5344CB8AC3E}">
        <p14:creationId xmlns:p14="http://schemas.microsoft.com/office/powerpoint/2010/main" val="3103182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Dentro de la</a:t>
            </a:r>
            <a:r>
              <a:rPr lang="es-ES_tradnl" baseline="0" dirty="0"/>
              <a:t> técnica básica, la colocación del paciente será con la rodilla flexionada a casi 90º, con o sin tracción tibial, para relajar el tríceps sural.</a:t>
            </a:r>
          </a:p>
          <a:p>
            <a:r>
              <a:rPr lang="es-ES_tradnl" baseline="0" dirty="0"/>
              <a:t>Habrá que realizar una primera reducción manual, y si no se consigue, no pasa nada: cambiamos a reducción abierta.</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40</a:t>
            </a:fld>
            <a:endParaRPr lang="es-ES_tradnl"/>
          </a:p>
        </p:txBody>
      </p:sp>
    </p:spTree>
    <p:extLst>
      <p:ext uri="{BB962C8B-B14F-4D97-AF65-F5344CB8AC3E}">
        <p14:creationId xmlns:p14="http://schemas.microsoft.com/office/powerpoint/2010/main" val="636999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El punto de entrada tienen que ser lo suficientemente</a:t>
            </a:r>
            <a:r>
              <a:rPr lang="es-ES_tradnl" baseline="0" dirty="0"/>
              <a:t> anterior para no provocar reducciones en flexión, que puedan ser definitivas.</a:t>
            </a:r>
          </a:p>
          <a:p>
            <a:r>
              <a:rPr lang="es-ES_tradnl" baseline="0" dirty="0"/>
              <a:t>A veces tendremos que utilizar algún instrumental tipo “espada” para reducir el trazo diafisario.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41</a:t>
            </a:fld>
            <a:endParaRPr lang="es-ES_tradnl"/>
          </a:p>
        </p:txBody>
      </p:sp>
    </p:spTree>
    <p:extLst>
      <p:ext uri="{BB962C8B-B14F-4D97-AF65-F5344CB8AC3E}">
        <p14:creationId xmlns:p14="http://schemas.microsoft.com/office/powerpoint/2010/main" val="2333929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Ya nos explicaron ayer los trucos y</a:t>
            </a:r>
            <a:r>
              <a:rPr lang="es-ES_tradnl" baseline="0" dirty="0"/>
              <a:t> principios de un buen fresado.</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42</a:t>
            </a:fld>
            <a:endParaRPr lang="es-ES_tradnl"/>
          </a:p>
        </p:txBody>
      </p:sp>
    </p:spTree>
    <p:extLst>
      <p:ext uri="{BB962C8B-B14F-4D97-AF65-F5344CB8AC3E}">
        <p14:creationId xmlns:p14="http://schemas.microsoft.com/office/powerpoint/2010/main" val="2947134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Y lo que se está comprobando</a:t>
            </a:r>
            <a:r>
              <a:rPr lang="es-ES_tradnl" baseline="0" dirty="0"/>
              <a:t> en la literatura es la recomendación de clavos lo más largos posibles, hasta el trocánter menor. Así evitamos el efecto de estrés en la punta de clavo, con la posibilidad de fracturas </a:t>
            </a:r>
            <a:r>
              <a:rPr lang="es-ES_tradnl" baseline="0" dirty="0" err="1"/>
              <a:t>periimplante</a:t>
            </a:r>
            <a:r>
              <a:rPr lang="es-ES_tradnl" baseline="0" dirty="0"/>
              <a:t>.</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43</a:t>
            </a:fld>
            <a:endParaRPr lang="es-ES_tradnl"/>
          </a:p>
        </p:txBody>
      </p:sp>
    </p:spTree>
    <p:extLst>
      <p:ext uri="{BB962C8B-B14F-4D97-AF65-F5344CB8AC3E}">
        <p14:creationId xmlns:p14="http://schemas.microsoft.com/office/powerpoint/2010/main" val="1614673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En cada situación tendremos que utilizar los cerrojos más</a:t>
            </a:r>
            <a:r>
              <a:rPr lang="es-ES_tradnl" baseline="0" dirty="0"/>
              <a:t> adecuados, ya sean bulones para compresión </a:t>
            </a:r>
            <a:r>
              <a:rPr lang="es-ES_tradnl" baseline="0" dirty="0" err="1"/>
              <a:t>interfragmentaria</a:t>
            </a:r>
            <a:r>
              <a:rPr lang="es-ES_tradnl" baseline="0" dirty="0"/>
              <a:t> en los trazos intercondíleos, o tornillos sueltos para mejorar la estabilidad rotacional en el fragmento distal.</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44</a:t>
            </a:fld>
            <a:endParaRPr lang="es-ES_tradnl"/>
          </a:p>
        </p:txBody>
      </p:sp>
    </p:spTree>
    <p:extLst>
      <p:ext uri="{BB962C8B-B14F-4D97-AF65-F5344CB8AC3E}">
        <p14:creationId xmlns:p14="http://schemas.microsoft.com/office/powerpoint/2010/main" val="1496119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En algunas ocasiones, en huesos muy </a:t>
            </a:r>
            <a:r>
              <a:rPr lang="es-ES_tradnl" dirty="0" err="1"/>
              <a:t>poróticos</a:t>
            </a:r>
            <a:r>
              <a:rPr lang="es-ES_tradnl" dirty="0"/>
              <a:t> o con defectos óseos, y si hay que asegurar</a:t>
            </a:r>
            <a:r>
              <a:rPr lang="es-ES_tradnl" baseline="0" dirty="0"/>
              <a:t> una única intervención, o en infecciones, se puede usar la técnica de aumentación con cemento, generalmente con ATB (yo no la he usado todavía, pero nunca se sabe)</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45</a:t>
            </a:fld>
            <a:endParaRPr lang="es-ES_tradnl"/>
          </a:p>
        </p:txBody>
      </p:sp>
    </p:spTree>
    <p:extLst>
      <p:ext uri="{BB962C8B-B14F-4D97-AF65-F5344CB8AC3E}">
        <p14:creationId xmlns:p14="http://schemas.microsoft.com/office/powerpoint/2010/main" val="1566217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También podemos aumentar la estabilidad de la fractura con cerclajes,</a:t>
            </a:r>
            <a:r>
              <a:rPr lang="es-ES_tradnl" baseline="0" dirty="0"/>
              <a:t> pero podría aumentar en exceso la rigidez en el foco de fractura, también descrito en el mismo artículo de Kim y colaboradores, en Corea. Tal vez esté indicado para aproximar fragmentos muy separados, sin comprometer la elasticidad del implante.</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46</a:t>
            </a:fld>
            <a:endParaRPr lang="es-ES_tradnl"/>
          </a:p>
        </p:txBody>
      </p:sp>
    </p:spTree>
    <p:extLst>
      <p:ext uri="{BB962C8B-B14F-4D97-AF65-F5344CB8AC3E}">
        <p14:creationId xmlns:p14="http://schemas.microsoft.com/office/powerpoint/2010/main" val="628054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Debido al desplazamiento</a:t>
            </a:r>
            <a:r>
              <a:rPr lang="es-ES_tradnl" baseline="0" dirty="0"/>
              <a:t> de los fragmentos, hay ocasiones que la reducción externa no es suficiente.</a:t>
            </a:r>
          </a:p>
          <a:p>
            <a:r>
              <a:rPr lang="es-ES_tradnl" baseline="0" dirty="0"/>
              <a:t>Para asegurarnos la correcta alineación con el clavo, </a:t>
            </a:r>
            <a:r>
              <a:rPr lang="es-ES_tradnl" baseline="0" dirty="0" err="1"/>
              <a:t>Poller</a:t>
            </a:r>
            <a:r>
              <a:rPr lang="es-ES_tradnl" baseline="0" dirty="0"/>
              <a:t> diseño la utilización de tornillos guía, sobre todo en la concavidad de la fractura, para obligar al clavo a ocupar el espacio adecuado y mantener la reducción.</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47</a:t>
            </a:fld>
            <a:endParaRPr lang="es-ES_tradnl"/>
          </a:p>
        </p:txBody>
      </p:sp>
    </p:spTree>
    <p:extLst>
      <p:ext uri="{BB962C8B-B14F-4D97-AF65-F5344CB8AC3E}">
        <p14:creationId xmlns:p14="http://schemas.microsoft.com/office/powerpoint/2010/main" val="2529630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Estos tornillos has sido ampliamente estudiados y nos los comentaron ayer.</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48</a:t>
            </a:fld>
            <a:endParaRPr lang="es-ES_tradnl"/>
          </a:p>
        </p:txBody>
      </p:sp>
    </p:spTree>
    <p:extLst>
      <p:ext uri="{BB962C8B-B14F-4D97-AF65-F5344CB8AC3E}">
        <p14:creationId xmlns:p14="http://schemas.microsoft.com/office/powerpoint/2010/main" val="1147889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También existen complicaciones, como nos han explicado en las charlas de ayer. En esta localización, las más frecuentes son:</a:t>
            </a:r>
            <a:r>
              <a:rPr lang="es-ES_tradnl" baseline="0" dirty="0"/>
              <a:t> </a:t>
            </a:r>
          </a:p>
          <a:p>
            <a:pPr marL="171450" indent="-171450">
              <a:buFontTx/>
              <a:buChar char="-"/>
            </a:pPr>
            <a:r>
              <a:rPr lang="es-ES_tradnl" baseline="0" dirty="0"/>
              <a:t>el retardo de consolidación, con o sin rotura de implante, que nos puede obligar a cambios de síntesis con injerto óseo</a:t>
            </a:r>
          </a:p>
          <a:p>
            <a:pPr marL="171450" indent="-171450">
              <a:buFontTx/>
              <a:buChar char="-"/>
            </a:pPr>
            <a:r>
              <a:rPr lang="es-ES_tradnl" baseline="0" dirty="0"/>
              <a:t>La infección y osteomielitis, como en este caso presentado en la SECOT, donde la resección masiva obligó a un espaciador y después injerto vascularizado de peroné.</a:t>
            </a:r>
          </a:p>
          <a:p>
            <a:pPr marL="171450" indent="-171450">
              <a:buFontTx/>
              <a:buChar char="-"/>
            </a:pPr>
            <a:r>
              <a:rPr lang="es-ES_tradnl" baseline="0" dirty="0"/>
              <a:t>La mala alineación, que a veces requiere osteotomías de realineación con fijadores o placas.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49</a:t>
            </a:fld>
            <a:endParaRPr lang="es-ES_tradnl"/>
          </a:p>
        </p:txBody>
      </p:sp>
    </p:spTree>
    <p:extLst>
      <p:ext uri="{BB962C8B-B14F-4D97-AF65-F5344CB8AC3E}">
        <p14:creationId xmlns:p14="http://schemas.microsoft.com/office/powerpoint/2010/main" val="70990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Y la</a:t>
            </a:r>
            <a:r>
              <a:rPr lang="es-ES_tradnl" baseline="0" dirty="0"/>
              <a:t> reconstrucción entraña una gran dificultad técnica, reflejada clásicamente en la literatura, y que comprobamos a diario.</a:t>
            </a:r>
          </a:p>
          <a:p>
            <a:r>
              <a:rPr lang="es-ES_tradnl" baseline="0" dirty="0"/>
              <a:t>Y esto tiene una implicación docente en la formación MIR, ya que no siempre podemos dejar operar a vosotros.</a:t>
            </a:r>
            <a:endParaRPr lang="es-ES_tradnl" dirty="0"/>
          </a:p>
        </p:txBody>
      </p:sp>
      <p:sp>
        <p:nvSpPr>
          <p:cNvPr id="4" name="Marcador de número de diapositiva 3"/>
          <p:cNvSpPr>
            <a:spLocks noGrp="1"/>
          </p:cNvSpPr>
          <p:nvPr>
            <p:ph type="sldNum" sz="quarter" idx="10"/>
          </p:nvPr>
        </p:nvSpPr>
        <p:spPr/>
        <p:txBody>
          <a:bodyPr/>
          <a:lstStyle/>
          <a:p>
            <a:fld id="{0B6F047B-4996-40F7-90A1-EBD080E0DDCD}" type="slidenum">
              <a:rPr lang="es-ES" smtClean="0"/>
              <a:pPr/>
              <a:t>5</a:t>
            </a:fld>
            <a:endParaRPr lang="es-ES"/>
          </a:p>
        </p:txBody>
      </p:sp>
    </p:spTree>
    <p:extLst>
      <p:ext uri="{BB962C8B-B14F-4D97-AF65-F5344CB8AC3E}">
        <p14:creationId xmlns:p14="http://schemas.microsoft.com/office/powerpoint/2010/main" val="1579541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…cada uno con sus peculiaridades, pero los tenéis que dominar</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50</a:t>
            </a:fld>
            <a:endParaRPr lang="es-ES_tradnl"/>
          </a:p>
        </p:txBody>
      </p:sp>
    </p:spTree>
    <p:extLst>
      <p:ext uri="{BB962C8B-B14F-4D97-AF65-F5344CB8AC3E}">
        <p14:creationId xmlns:p14="http://schemas.microsoft.com/office/powerpoint/2010/main" val="3843173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…cada uno con sus peculiaridades, pero los tenéis que dominar</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51</a:t>
            </a:fld>
            <a:endParaRPr lang="es-ES_tradnl"/>
          </a:p>
        </p:txBody>
      </p:sp>
    </p:spTree>
    <p:extLst>
      <p:ext uri="{BB962C8B-B14F-4D97-AF65-F5344CB8AC3E}">
        <p14:creationId xmlns:p14="http://schemas.microsoft.com/office/powerpoint/2010/main" val="3253124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Otros </a:t>
            </a:r>
            <a:r>
              <a:rPr lang="es-ES" dirty="0" err="1"/>
              <a:t>sitemas</a:t>
            </a:r>
            <a:r>
              <a:rPr lang="es-ES" dirty="0"/>
              <a:t> también sirven</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52</a:t>
            </a:fld>
            <a:endParaRPr lang="es-ES_tradnl"/>
          </a:p>
        </p:txBody>
      </p:sp>
    </p:spTree>
    <p:extLst>
      <p:ext uri="{BB962C8B-B14F-4D97-AF65-F5344CB8AC3E}">
        <p14:creationId xmlns:p14="http://schemas.microsoft.com/office/powerpoint/2010/main" val="279326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53</a:t>
            </a:fld>
            <a:endParaRPr lang="es-ES_tradnl"/>
          </a:p>
        </p:txBody>
      </p:sp>
    </p:spTree>
    <p:extLst>
      <p:ext uri="{BB962C8B-B14F-4D97-AF65-F5344CB8AC3E}">
        <p14:creationId xmlns:p14="http://schemas.microsoft.com/office/powerpoint/2010/main" val="275940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Ya que, a pesar de hacer las cosas bien, hay un importante porcentaje de complicaciones, como os explicarán en la mesa siguiente</a:t>
            </a:r>
            <a:r>
              <a:rPr lang="es-ES_tradnl" baseline="0" dirty="0"/>
              <a:t>: infección, retardo de consolidación, rigidez articular y la posible evolución a artropatía degenerativa</a:t>
            </a:r>
            <a:endParaRPr lang="es-ES" dirty="0"/>
          </a:p>
        </p:txBody>
      </p:sp>
      <p:sp>
        <p:nvSpPr>
          <p:cNvPr id="4" name="Marcador de número de diapositiva 3"/>
          <p:cNvSpPr>
            <a:spLocks noGrp="1"/>
          </p:cNvSpPr>
          <p:nvPr>
            <p:ph type="sldNum" sz="quarter" idx="10"/>
          </p:nvPr>
        </p:nvSpPr>
        <p:spPr/>
        <p:txBody>
          <a:bodyPr/>
          <a:lstStyle/>
          <a:p>
            <a:fld id="{0B6F047B-4996-40F7-90A1-EBD080E0DDCD}" type="slidenum">
              <a:rPr lang="es-ES" smtClean="0"/>
              <a:pPr/>
              <a:t>6</a:t>
            </a:fld>
            <a:endParaRPr lang="es-ES"/>
          </a:p>
        </p:txBody>
      </p:sp>
    </p:spTree>
    <p:extLst>
      <p:ext uri="{BB962C8B-B14F-4D97-AF65-F5344CB8AC3E}">
        <p14:creationId xmlns:p14="http://schemas.microsoft.com/office/powerpoint/2010/main" val="195980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Los objetivos de esta charla será,</a:t>
            </a:r>
            <a:r>
              <a:rPr lang="es-ES_tradnl" baseline="0" dirty="0"/>
              <a:t> pues, aprender: </a:t>
            </a:r>
          </a:p>
          <a:p>
            <a:pPr marL="171450" indent="-171450">
              <a:buFontTx/>
              <a:buChar char="-"/>
            </a:pPr>
            <a:r>
              <a:rPr lang="es-ES_tradnl" baseline="0" dirty="0"/>
              <a:t>qué clasificaciones son útiles en estas fracturas, </a:t>
            </a:r>
          </a:p>
          <a:p>
            <a:pPr marL="171450" indent="-171450">
              <a:buFontTx/>
              <a:buChar char="-"/>
            </a:pPr>
            <a:r>
              <a:rPr lang="es-ES_tradnl" baseline="0" dirty="0"/>
              <a:t>conocer la clínica más habitual y como evitar errores diagnósticos, </a:t>
            </a:r>
          </a:p>
          <a:p>
            <a:pPr marL="171450" indent="-171450">
              <a:buFontTx/>
              <a:buChar char="-"/>
            </a:pPr>
            <a:r>
              <a:rPr lang="es-ES_tradnl" baseline="0" dirty="0"/>
              <a:t>Saber qué tipo de </a:t>
            </a:r>
            <a:r>
              <a:rPr lang="es-ES_tradnl" baseline="0" dirty="0" err="1"/>
              <a:t>tto</a:t>
            </a:r>
            <a:r>
              <a:rPr lang="es-ES_tradnl" baseline="0" dirty="0"/>
              <a:t> se pueden aplicar en esta localización</a:t>
            </a:r>
          </a:p>
          <a:p>
            <a:pPr marL="171450" indent="-171450">
              <a:buFontTx/>
              <a:buChar char="-"/>
            </a:pPr>
            <a:r>
              <a:rPr lang="es-ES_tradnl" baseline="0" dirty="0"/>
              <a:t>Y dentro del enclavado, nos centraremos en ambos tipos, </a:t>
            </a:r>
            <a:r>
              <a:rPr lang="es-ES_tradnl" baseline="0" dirty="0" err="1"/>
              <a:t>anterógrado</a:t>
            </a:r>
            <a:r>
              <a:rPr lang="es-ES_tradnl" baseline="0" dirty="0"/>
              <a:t>, y retrógrado.</a:t>
            </a:r>
          </a:p>
          <a:p>
            <a:pPr marL="171450" indent="-171450">
              <a:buFontTx/>
              <a:buChar char="-"/>
            </a:pPr>
            <a:r>
              <a:rPr lang="es-ES_tradnl" baseline="0" dirty="0"/>
              <a:t>Al final, alguna noción sobre las complicaciones.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7</a:t>
            </a:fld>
            <a:endParaRPr lang="es-ES_tradnl"/>
          </a:p>
        </p:txBody>
      </p:sp>
    </p:spTree>
    <p:extLst>
      <p:ext uri="{BB962C8B-B14F-4D97-AF65-F5344CB8AC3E}">
        <p14:creationId xmlns:p14="http://schemas.microsoft.com/office/powerpoint/2010/main" val="93282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_tradnl" dirty="0"/>
              <a:t>Según la actualizada clasificación de la AO (enero de este año), las fracturas de este segmento corresponden a las 33, y a algunas de las …</a:t>
            </a:r>
          </a:p>
          <a:p>
            <a:r>
              <a:rPr lang="es-ES_tradnl" dirty="0"/>
              <a:t>… del grupo 32, diafisarias, en el tercio más distal.</a:t>
            </a:r>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8</a:t>
            </a:fld>
            <a:endParaRPr lang="es-ES_tradnl"/>
          </a:p>
        </p:txBody>
      </p:sp>
    </p:spTree>
    <p:extLst>
      <p:ext uri="{BB962C8B-B14F-4D97-AF65-F5344CB8AC3E}">
        <p14:creationId xmlns:p14="http://schemas.microsoft.com/office/powerpoint/2010/main" val="353310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_tradnl" dirty="0"/>
              <a:t>Pero, que pasa si hay una prótesis implantada, que cada vez vemos con más frecuencia: Lewis</a:t>
            </a:r>
            <a:r>
              <a:rPr lang="es-ES_tradnl" baseline="0" dirty="0"/>
              <a:t> y </a:t>
            </a:r>
            <a:r>
              <a:rPr lang="es-ES_tradnl" baseline="0" dirty="0" err="1"/>
              <a:t>Rorabeck</a:t>
            </a:r>
            <a:r>
              <a:rPr lang="es-ES_tradnl" baseline="0" dirty="0"/>
              <a:t> publicaron una clasificación diferenciando en desplazadas con prótesis anclada y en las que estaban aflojadas</a:t>
            </a:r>
            <a:endParaRPr lang="es-ES_tradnl" dirty="0"/>
          </a:p>
        </p:txBody>
      </p:sp>
      <p:sp>
        <p:nvSpPr>
          <p:cNvPr id="4" name="Marcador de número de diapositiva 3"/>
          <p:cNvSpPr>
            <a:spLocks noGrp="1"/>
          </p:cNvSpPr>
          <p:nvPr>
            <p:ph type="sldNum" sz="quarter" idx="10"/>
          </p:nvPr>
        </p:nvSpPr>
        <p:spPr/>
        <p:txBody>
          <a:bodyPr/>
          <a:lstStyle/>
          <a:p>
            <a:fld id="{7627C492-A1BD-854B-8DED-904F4B1445A5}" type="slidenum">
              <a:rPr lang="es-ES_tradnl" smtClean="0"/>
              <a:pPr/>
              <a:t>9</a:t>
            </a:fld>
            <a:endParaRPr lang="es-ES_tradnl"/>
          </a:p>
        </p:txBody>
      </p:sp>
    </p:spTree>
    <p:extLst>
      <p:ext uri="{BB962C8B-B14F-4D97-AF65-F5344CB8AC3E}">
        <p14:creationId xmlns:p14="http://schemas.microsoft.com/office/powerpoint/2010/main" val="229479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470025"/>
          </a:xfrm>
          <a:prstGeom prst="rect">
            <a:avLst/>
          </a:prstGeom>
        </p:spPr>
        <p:txBody>
          <a:bodyPr/>
          <a:lstStyle/>
          <a:p>
            <a:r>
              <a:rPr lang="es-ES_tradnl"/>
              <a:t>Clic para editar título</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p>
        </p:txBody>
      </p:sp>
      <p:sp>
        <p:nvSpPr>
          <p:cNvPr id="4" name="Marcador de fecha 3"/>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5" name="Marcador de pie de página 4"/>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186872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1143000"/>
          </a:xfrm>
          <a:prstGeom prst="rect">
            <a:avLst/>
          </a:prstGeom>
        </p:spPr>
        <p:txBody>
          <a:bodyPr/>
          <a:lstStyle/>
          <a:p>
            <a:r>
              <a:rPr lang="es-ES_tradnl"/>
              <a:t>Clic para editar título</a:t>
            </a:r>
          </a:p>
        </p:txBody>
      </p:sp>
      <p:sp>
        <p:nvSpPr>
          <p:cNvPr id="3" name="Marcador de texto vertical 2"/>
          <p:cNvSpPr>
            <a:spLocks noGrp="1"/>
          </p:cNvSpPr>
          <p:nvPr>
            <p:ph type="body" orient="vert" idx="1"/>
          </p:nvPr>
        </p:nvSpPr>
        <p:spPr>
          <a:xfrm>
            <a:off x="457200" y="1600201"/>
            <a:ext cx="8229600" cy="4525963"/>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5" name="Marcador de pie de página 4"/>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225217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2057400" cy="5851525"/>
          </a:xfrm>
          <a:prstGeom prst="rect">
            <a:avLst/>
          </a:prstGeom>
        </p:spPr>
        <p:txBody>
          <a:bodyPr vert="eaVert"/>
          <a:lstStyle/>
          <a:p>
            <a:r>
              <a:rPr lang="es-ES_tradnl"/>
              <a:t>Clic para editar título</a:t>
            </a:r>
          </a:p>
        </p:txBody>
      </p:sp>
      <p:sp>
        <p:nvSpPr>
          <p:cNvPr id="3" name="Marcador de texto vertical 2"/>
          <p:cNvSpPr>
            <a:spLocks noGrp="1"/>
          </p:cNvSpPr>
          <p:nvPr>
            <p:ph type="body" orient="vert" idx="1"/>
          </p:nvPr>
        </p:nvSpPr>
        <p:spPr>
          <a:xfrm>
            <a:off x="457200" y="274639"/>
            <a:ext cx="6019800" cy="5851525"/>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5" name="Marcador de pie de página 4"/>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49443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1143000"/>
          </a:xfrm>
          <a:prstGeom prst="rect">
            <a:avLst/>
          </a:prstGeom>
        </p:spPr>
        <p:txBody>
          <a:bodyPr/>
          <a:lstStyle/>
          <a:p>
            <a:r>
              <a:rPr lang="es-ES_tradnl"/>
              <a:t>Clic para editar título</a:t>
            </a:r>
          </a:p>
        </p:txBody>
      </p:sp>
      <p:sp>
        <p:nvSpPr>
          <p:cNvPr id="3" name="Marcador de contenido 2"/>
          <p:cNvSpPr>
            <a:spLocks noGrp="1"/>
          </p:cNvSpPr>
          <p:nvPr>
            <p:ph idx="1"/>
          </p:nvPr>
        </p:nvSpPr>
        <p:spPr>
          <a:xfrm>
            <a:off x="457200" y="1600201"/>
            <a:ext cx="82296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5" name="Marcador de pie de página 4"/>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189286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s-ES_tradnl"/>
              <a:t>Clic para editar título</a:t>
            </a:r>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5" name="Marcador de pie de página 4"/>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2518951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1143000"/>
          </a:xfrm>
          <a:prstGeom prst="rect">
            <a:avLst/>
          </a:prstGeom>
        </p:spPr>
        <p:txBody>
          <a:bodyPr/>
          <a:lstStyle/>
          <a:p>
            <a:r>
              <a:rPr lang="es-ES_tradnl"/>
              <a:t>Clic para editar título</a:t>
            </a:r>
          </a:p>
        </p:txBody>
      </p:sp>
      <p:sp>
        <p:nvSpPr>
          <p:cNvPr id="3" name="Marcador de contenido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6" name="Marcador de pie de página 5"/>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7" name="Marcador de número de diapositiva 6"/>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162993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1143000"/>
          </a:xfrm>
          <a:prstGeom prst="rect">
            <a:avLst/>
          </a:prstGeom>
        </p:spPr>
        <p:txBody>
          <a:bodyPr/>
          <a:lstStyle>
            <a:lvl1pPr>
              <a:defRPr/>
            </a:lvl1pPr>
          </a:lstStyle>
          <a:p>
            <a:r>
              <a:rPr lang="es-ES_tradnl"/>
              <a:t>Clic para editar título</a:t>
            </a:r>
          </a:p>
        </p:txBody>
      </p:sp>
      <p:sp>
        <p:nvSpPr>
          <p:cNvPr id="3" name="Marcador de texto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8" name="Marcador de pie de página 7"/>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9" name="Marcador de número de diapositiva 8"/>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230642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1143000"/>
          </a:xfrm>
          <a:prstGeom prst="rect">
            <a:avLst/>
          </a:prstGeom>
        </p:spPr>
        <p:txBody>
          <a:bodyPr/>
          <a:lstStyle/>
          <a:p>
            <a:r>
              <a:rPr lang="es-ES_tradnl"/>
              <a:t>Clic para editar título</a:t>
            </a:r>
          </a:p>
        </p:txBody>
      </p:sp>
      <p:sp>
        <p:nvSpPr>
          <p:cNvPr id="3" name="Marcador de fecha 2"/>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4" name="Marcador de pie de página 3"/>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5" name="Marcador de número de diapositiva 4"/>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352943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3" name="Marcador de pie de página 2"/>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4" name="Marcador de número de diapositiva 3"/>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32782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49"/>
            <a:ext cx="3008313" cy="1162051"/>
          </a:xfrm>
          <a:prstGeom prst="rect">
            <a:avLst/>
          </a:prstGeom>
        </p:spPr>
        <p:txBody>
          <a:bodyPr anchor="b"/>
          <a:lstStyle>
            <a:lvl1pPr algn="l">
              <a:defRPr sz="2000" b="1"/>
            </a:lvl1pPr>
          </a:lstStyle>
          <a:p>
            <a:r>
              <a:rPr lang="es-ES_tradnl"/>
              <a:t>Clic para editar título</a:t>
            </a:r>
          </a:p>
        </p:txBody>
      </p:sp>
      <p:sp>
        <p:nvSpPr>
          <p:cNvPr id="3" name="Marcador de contenido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6" name="Marcador de pie de página 5"/>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7" name="Marcador de número de diapositiva 6"/>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412187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s-ES_tradnl"/>
              <a:t>Clic para editar título</a:t>
            </a:r>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a:xfrm>
            <a:off x="457200" y="6356351"/>
            <a:ext cx="2133600" cy="365125"/>
          </a:xfrm>
          <a:prstGeom prst="rect">
            <a:avLst/>
          </a:prstGeom>
        </p:spPr>
        <p:txBody>
          <a:bodyPr/>
          <a:lstStyle/>
          <a:p>
            <a:fld id="{C0C4CA1E-02CB-D64F-AD0B-A72CFE0681C1}" type="datetimeFigureOut">
              <a:rPr lang="es-ES" smtClean="0"/>
              <a:pPr/>
              <a:t>09/11/2018</a:t>
            </a:fld>
            <a:endParaRPr lang="es-ES_tradnl"/>
          </a:p>
        </p:txBody>
      </p:sp>
      <p:sp>
        <p:nvSpPr>
          <p:cNvPr id="6" name="Marcador de pie de página 5"/>
          <p:cNvSpPr>
            <a:spLocks noGrp="1"/>
          </p:cNvSpPr>
          <p:nvPr>
            <p:ph type="ftr" sz="quarter" idx="11"/>
          </p:nvPr>
        </p:nvSpPr>
        <p:spPr>
          <a:xfrm>
            <a:off x="3124200" y="6356351"/>
            <a:ext cx="2895600" cy="365125"/>
          </a:xfrm>
          <a:prstGeom prst="rect">
            <a:avLst/>
          </a:prstGeom>
        </p:spPr>
        <p:txBody>
          <a:bodyPr/>
          <a:lstStyle/>
          <a:p>
            <a:endParaRPr lang="es-ES_tradnl"/>
          </a:p>
        </p:txBody>
      </p:sp>
      <p:sp>
        <p:nvSpPr>
          <p:cNvPr id="7" name="Marcador de número de diapositiva 6"/>
          <p:cNvSpPr>
            <a:spLocks noGrp="1"/>
          </p:cNvSpPr>
          <p:nvPr>
            <p:ph type="sldNum" sz="quarter" idx="12"/>
          </p:nvPr>
        </p:nvSpPr>
        <p:spPr>
          <a:xfrm>
            <a:off x="6553200" y="6356351"/>
            <a:ext cx="2133600" cy="365125"/>
          </a:xfrm>
          <a:prstGeom prst="rect">
            <a:avLst/>
          </a:prstGeom>
        </p:spPr>
        <p:txBody>
          <a:bodyPr/>
          <a:lstStyle/>
          <a:p>
            <a:fld id="{5AE346D4-B086-124D-B9BB-E09561B6BCCE}" type="slidenum">
              <a:rPr lang="es-ES_tradnl" smtClean="0"/>
              <a:pPr/>
              <a:t>‹Nº›</a:t>
            </a:fld>
            <a:endParaRPr lang="es-ES_tradnl"/>
          </a:p>
        </p:txBody>
      </p:sp>
    </p:spTree>
    <p:extLst>
      <p:ext uri="{BB962C8B-B14F-4D97-AF65-F5344CB8AC3E}">
        <p14:creationId xmlns:p14="http://schemas.microsoft.com/office/powerpoint/2010/main" val="304056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8 CuadroTexto"/>
          <p:cNvSpPr txBox="1"/>
          <p:nvPr userDrawn="1"/>
        </p:nvSpPr>
        <p:spPr>
          <a:xfrm>
            <a:off x="2739867" y="50704"/>
            <a:ext cx="3664273" cy="584775"/>
          </a:xfrm>
          <a:prstGeom prst="rect">
            <a:avLst/>
          </a:prstGeom>
          <a:noFill/>
        </p:spPr>
        <p:txBody>
          <a:bodyPr wrap="none" rtlCol="0">
            <a:spAutoFit/>
          </a:bodyPr>
          <a:lstStyle/>
          <a:p>
            <a:pPr algn="ctr"/>
            <a:r>
              <a:rPr lang="es-ES" sz="1600" i="1" dirty="0">
                <a:solidFill>
                  <a:srgbClr val="00B0F0"/>
                </a:solidFill>
              </a:rPr>
              <a:t>Curso Básico OTC.  Cádiz, noviembre-2018</a:t>
            </a:r>
          </a:p>
          <a:p>
            <a:pPr algn="ctr"/>
            <a:r>
              <a:rPr lang="es-ES" sz="1600" i="1" dirty="0">
                <a:solidFill>
                  <a:srgbClr val="00B0F0"/>
                </a:solidFill>
              </a:rPr>
              <a:t>EM distal de fémur</a:t>
            </a:r>
          </a:p>
        </p:txBody>
      </p:sp>
      <p:pic>
        <p:nvPicPr>
          <p:cNvPr id="8" name="Picture 4" descr="HUAV"/>
          <p:cNvPicPr>
            <a:picLocks noChangeAspect="1" noChangeArrowheads="1"/>
          </p:cNvPicPr>
          <p:nvPr userDrawn="1"/>
        </p:nvPicPr>
        <p:blipFill>
          <a:blip r:embed="rId13" cstate="print"/>
          <a:srcRect/>
          <a:stretch>
            <a:fillRect/>
          </a:stretch>
        </p:blipFill>
        <p:spPr bwMode="auto">
          <a:xfrm>
            <a:off x="2" y="2"/>
            <a:ext cx="1038384" cy="653536"/>
          </a:xfrm>
          <a:prstGeom prst="rect">
            <a:avLst/>
          </a:prstGeom>
          <a:noFill/>
        </p:spPr>
      </p:pic>
      <p:cxnSp>
        <p:nvCxnSpPr>
          <p:cNvPr id="9" name="10 Conector recto"/>
          <p:cNvCxnSpPr/>
          <p:nvPr userDrawn="1"/>
        </p:nvCxnSpPr>
        <p:spPr>
          <a:xfrm>
            <a:off x="2" y="658002"/>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7CB1FA43-AB55-4A6B-A6A6-65861270F70A}"/>
              </a:ext>
            </a:extLst>
          </p:cNvPr>
          <p:cNvPicPr>
            <a:picLocks noChangeAspect="1"/>
          </p:cNvPicPr>
          <p:nvPr userDrawn="1"/>
        </p:nvPicPr>
        <p:blipFill>
          <a:blip r:embed="rId14"/>
          <a:stretch>
            <a:fillRect/>
          </a:stretch>
        </p:blipFill>
        <p:spPr>
          <a:xfrm>
            <a:off x="8230968" y="1"/>
            <a:ext cx="608796" cy="653540"/>
          </a:xfrm>
          <a:prstGeom prst="rect">
            <a:avLst/>
          </a:prstGeom>
        </p:spPr>
      </p:pic>
    </p:spTree>
    <p:extLst>
      <p:ext uri="{BB962C8B-B14F-4D97-AF65-F5344CB8AC3E}">
        <p14:creationId xmlns:p14="http://schemas.microsoft.com/office/powerpoint/2010/main" val="1386299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microsoft.com/office/2007/relationships/hdphoto" Target="../media/hdphoto5.wdp"/><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e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5.jpe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03.jpe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8.png"/><Relationship Id="rId5" Type="http://schemas.microsoft.com/office/2007/relationships/hdphoto" Target="../media/hdphoto10.wdp"/><Relationship Id="rId4" Type="http://schemas.openxmlformats.org/officeDocument/2006/relationships/image" Target="../media/image1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6.png"/><Relationship Id="rId7" Type="http://schemas.openxmlformats.org/officeDocument/2006/relationships/image" Target="../media/image129.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8.png"/><Relationship Id="rId5" Type="http://schemas.microsoft.com/office/2007/relationships/hdphoto" Target="../media/hdphoto11.wdp"/><Relationship Id="rId4" Type="http://schemas.openxmlformats.org/officeDocument/2006/relationships/image" Target="../media/image127.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37.jpe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63683" y="536482"/>
            <a:ext cx="6842820" cy="1470025"/>
          </a:xfrm>
        </p:spPr>
        <p:txBody>
          <a:bodyPr/>
          <a:lstStyle/>
          <a:p>
            <a:r>
              <a:rPr lang="es-ES_tradnl" dirty="0">
                <a:solidFill>
                  <a:srgbClr val="4691BD"/>
                </a:solidFill>
              </a:rPr>
              <a:t>Enclavados en las fracturas del fémur distal</a:t>
            </a:r>
          </a:p>
        </p:txBody>
      </p:sp>
      <p:sp>
        <p:nvSpPr>
          <p:cNvPr id="3" name="Subtítulo 2"/>
          <p:cNvSpPr>
            <a:spLocks noGrp="1"/>
          </p:cNvSpPr>
          <p:nvPr>
            <p:ph type="subTitle" idx="1"/>
          </p:nvPr>
        </p:nvSpPr>
        <p:spPr>
          <a:xfrm>
            <a:off x="3968353" y="5678272"/>
            <a:ext cx="5175647" cy="866935"/>
          </a:xfrm>
        </p:spPr>
        <p:txBody>
          <a:bodyPr>
            <a:noAutofit/>
          </a:bodyPr>
          <a:lstStyle/>
          <a:p>
            <a:pPr algn="l"/>
            <a:r>
              <a:rPr lang="es-ES_tradnl" sz="2000" dirty="0">
                <a:solidFill>
                  <a:schemeClr val="tx1"/>
                </a:solidFill>
              </a:rPr>
              <a:t>Antonio Gómez Ribelles</a:t>
            </a:r>
          </a:p>
          <a:p>
            <a:pPr algn="l"/>
            <a:r>
              <a:rPr lang="es-ES_tradnl" sz="1800" i="1" dirty="0">
                <a:solidFill>
                  <a:schemeClr val="tx1"/>
                </a:solidFill>
              </a:rPr>
              <a:t>Hospital Universitario de Lleida, Arnau de Vilanova.</a:t>
            </a:r>
          </a:p>
        </p:txBody>
      </p:sp>
      <p:pic>
        <p:nvPicPr>
          <p:cNvPr id="5" name="Imagen 4"/>
          <p:cNvPicPr>
            <a:picLocks noChangeAspect="1"/>
          </p:cNvPicPr>
          <p:nvPr/>
        </p:nvPicPr>
        <p:blipFill>
          <a:blip r:embed="rId3"/>
          <a:stretch>
            <a:fillRect/>
          </a:stretch>
        </p:blipFill>
        <p:spPr>
          <a:xfrm>
            <a:off x="5384671" y="2612754"/>
            <a:ext cx="2489633" cy="1681553"/>
          </a:xfrm>
          <a:prstGeom prst="rect">
            <a:avLst/>
          </a:prstGeom>
        </p:spPr>
      </p:pic>
      <p:pic>
        <p:nvPicPr>
          <p:cNvPr id="4" name="Imagen 3">
            <a:extLst>
              <a:ext uri="{FF2B5EF4-FFF2-40B4-BE49-F238E27FC236}">
                <a16:creationId xmlns:a16="http://schemas.microsoft.com/office/drawing/2014/main" id="{13AFA307-2E19-47CE-A489-99AF828AADD5}"/>
              </a:ext>
            </a:extLst>
          </p:cNvPr>
          <p:cNvPicPr>
            <a:picLocks noChangeAspect="1"/>
          </p:cNvPicPr>
          <p:nvPr/>
        </p:nvPicPr>
        <p:blipFill>
          <a:blip r:embed="rId4"/>
          <a:stretch>
            <a:fillRect/>
          </a:stretch>
        </p:blipFill>
        <p:spPr>
          <a:xfrm>
            <a:off x="1578826" y="2444916"/>
            <a:ext cx="1722773" cy="1849391"/>
          </a:xfrm>
          <a:prstGeom prst="rect">
            <a:avLst/>
          </a:prstGeom>
        </p:spPr>
      </p:pic>
      <p:pic>
        <p:nvPicPr>
          <p:cNvPr id="6" name="Imagen 5" descr="escanear0001">
            <a:extLst>
              <a:ext uri="{FF2B5EF4-FFF2-40B4-BE49-F238E27FC236}">
                <a16:creationId xmlns:a16="http://schemas.microsoft.com/office/drawing/2014/main" id="{1804971B-814C-4C6C-947C-52CA0FFEB4C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017" y="5072332"/>
            <a:ext cx="2980055" cy="1651332"/>
          </a:xfrm>
          <a:prstGeom prst="rect">
            <a:avLst/>
          </a:prstGeom>
          <a:noFill/>
          <a:ln>
            <a:noFill/>
          </a:ln>
        </p:spPr>
      </p:pic>
    </p:spTree>
    <p:extLst>
      <p:ext uri="{BB962C8B-B14F-4D97-AF65-F5344CB8AC3E}">
        <p14:creationId xmlns:p14="http://schemas.microsoft.com/office/powerpoint/2010/main" val="91879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15"/>
          <p:cNvGrpSpPr/>
          <p:nvPr/>
        </p:nvGrpSpPr>
        <p:grpSpPr>
          <a:xfrm>
            <a:off x="1817929" y="2585312"/>
            <a:ext cx="5508142" cy="3028809"/>
            <a:chOff x="1950471" y="3165932"/>
            <a:chExt cx="5508142" cy="3028809"/>
          </a:xfrm>
        </p:grpSpPr>
        <p:pic>
          <p:nvPicPr>
            <p:cNvPr id="11" name="Imagen 10"/>
            <p:cNvPicPr>
              <a:picLocks noChangeAspect="1"/>
            </p:cNvPicPr>
            <p:nvPr/>
          </p:nvPicPr>
          <p:blipFill>
            <a:blip r:embed="rId3" cstate="print"/>
            <a:stretch>
              <a:fillRect/>
            </a:stretch>
          </p:blipFill>
          <p:spPr>
            <a:xfrm>
              <a:off x="1950471" y="3165932"/>
              <a:ext cx="5508142" cy="3028809"/>
            </a:xfrm>
            <a:prstGeom prst="rect">
              <a:avLst/>
            </a:prstGeom>
          </p:spPr>
        </p:pic>
        <p:sp>
          <p:nvSpPr>
            <p:cNvPr id="10" name="CuadroTexto 9"/>
            <p:cNvSpPr txBox="1"/>
            <p:nvPr/>
          </p:nvSpPr>
          <p:spPr>
            <a:xfrm>
              <a:off x="2548233" y="4504417"/>
              <a:ext cx="1593856" cy="461665"/>
            </a:xfrm>
            <a:prstGeom prst="rect">
              <a:avLst/>
            </a:prstGeom>
            <a:solidFill>
              <a:schemeClr val="accent6">
                <a:lumMod val="20000"/>
                <a:lumOff val="80000"/>
                <a:alpha val="54000"/>
              </a:schemeClr>
            </a:solidFill>
          </p:spPr>
          <p:txBody>
            <a:bodyPr wrap="none" rtlCol="0">
              <a:spAutoFit/>
            </a:bodyPr>
            <a:lstStyle/>
            <a:p>
              <a:r>
                <a:rPr lang="es-ES_tradnl" sz="2400" dirty="0">
                  <a:solidFill>
                    <a:srgbClr val="FF0000"/>
                  </a:solidFill>
                </a:rPr>
                <a:t>PTR intacta</a:t>
              </a:r>
            </a:p>
          </p:txBody>
        </p:sp>
        <p:sp>
          <p:nvSpPr>
            <p:cNvPr id="12" name="CuadroTexto 11"/>
            <p:cNvSpPr txBox="1"/>
            <p:nvPr/>
          </p:nvSpPr>
          <p:spPr>
            <a:xfrm>
              <a:off x="5431980" y="4494827"/>
              <a:ext cx="1733167" cy="461665"/>
            </a:xfrm>
            <a:prstGeom prst="rect">
              <a:avLst/>
            </a:prstGeom>
            <a:solidFill>
              <a:schemeClr val="accent6">
                <a:lumMod val="20000"/>
                <a:lumOff val="80000"/>
                <a:alpha val="54000"/>
              </a:schemeClr>
            </a:solidFill>
          </p:spPr>
          <p:txBody>
            <a:bodyPr wrap="none" rtlCol="0">
              <a:spAutoFit/>
            </a:bodyPr>
            <a:lstStyle/>
            <a:p>
              <a:r>
                <a:rPr lang="es-ES_tradnl" sz="2400" dirty="0">
                  <a:solidFill>
                    <a:srgbClr val="FF0000"/>
                  </a:solidFill>
                </a:rPr>
                <a:t>PTR aflojada</a:t>
              </a:r>
            </a:p>
          </p:txBody>
        </p:sp>
      </p:grpSp>
      <p:pic>
        <p:nvPicPr>
          <p:cNvPr id="17" name="Imagen 16"/>
          <p:cNvPicPr>
            <a:picLocks noChangeAspect="1"/>
          </p:cNvPicPr>
          <p:nvPr/>
        </p:nvPicPr>
        <p:blipFill>
          <a:blip r:embed="rId4" cstate="print"/>
          <a:stretch>
            <a:fillRect/>
          </a:stretch>
        </p:blipFill>
        <p:spPr>
          <a:xfrm>
            <a:off x="4981009" y="1027183"/>
            <a:ext cx="3329737" cy="1682151"/>
          </a:xfrm>
          <a:prstGeom prst="rect">
            <a:avLst/>
          </a:prstGeom>
          <a:ln>
            <a:solidFill>
              <a:srgbClr val="000000"/>
            </a:solidFill>
          </a:ln>
        </p:spPr>
      </p:pic>
      <p:sp>
        <p:nvSpPr>
          <p:cNvPr id="2" name="CuadroTexto 1"/>
          <p:cNvSpPr txBox="1"/>
          <p:nvPr/>
        </p:nvSpPr>
        <p:spPr>
          <a:xfrm>
            <a:off x="2754836" y="5783075"/>
            <a:ext cx="3634328" cy="400110"/>
          </a:xfrm>
          <a:prstGeom prst="rect">
            <a:avLst/>
          </a:prstGeom>
          <a:noFill/>
        </p:spPr>
        <p:txBody>
          <a:bodyPr wrap="none" rtlCol="0">
            <a:spAutoFit/>
          </a:bodyPr>
          <a:lstStyle/>
          <a:p>
            <a:r>
              <a:rPr lang="es-ES_tradnl" sz="2000" dirty="0"/>
              <a:t>Clasificación de Lewis y </a:t>
            </a:r>
            <a:r>
              <a:rPr lang="es-ES_tradnl" sz="2000" dirty="0" err="1"/>
              <a:t>Rorabeck</a:t>
            </a:r>
            <a:endParaRPr lang="es-ES_tradnl" sz="2000" dirty="0"/>
          </a:p>
        </p:txBody>
      </p:sp>
      <p:sp>
        <p:nvSpPr>
          <p:cNvPr id="14"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b="1" dirty="0"/>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5"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uadroTexto 5">
            <a:extLst>
              <a:ext uri="{FF2B5EF4-FFF2-40B4-BE49-F238E27FC236}">
                <a16:creationId xmlns:a16="http://schemas.microsoft.com/office/drawing/2014/main" id="{FF8F7592-4181-480E-83D3-3176418D3210}"/>
              </a:ext>
            </a:extLst>
          </p:cNvPr>
          <p:cNvSpPr txBox="1"/>
          <p:nvPr/>
        </p:nvSpPr>
        <p:spPr>
          <a:xfrm>
            <a:off x="1562414" y="1118330"/>
            <a:ext cx="1574277" cy="369332"/>
          </a:xfrm>
          <a:prstGeom prst="rect">
            <a:avLst/>
          </a:prstGeom>
          <a:noFill/>
          <a:ln>
            <a:solidFill>
              <a:srgbClr val="4691BD"/>
            </a:solidFill>
          </a:ln>
        </p:spPr>
        <p:txBody>
          <a:bodyPr wrap="none" rtlCol="0">
            <a:spAutoFit/>
          </a:bodyPr>
          <a:lstStyle/>
          <a:p>
            <a:pPr algn="ctr"/>
            <a:r>
              <a:rPr lang="es-ES_tradnl" b="1" i="1" dirty="0">
                <a:solidFill>
                  <a:srgbClr val="4691BD"/>
                </a:solidFill>
              </a:rPr>
              <a:t>Clasificaciones</a:t>
            </a:r>
          </a:p>
        </p:txBody>
      </p:sp>
    </p:spTree>
    <p:extLst>
      <p:ext uri="{BB962C8B-B14F-4D97-AF65-F5344CB8AC3E}">
        <p14:creationId xmlns:p14="http://schemas.microsoft.com/office/powerpoint/2010/main" val="337674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rcRect l="3399" t="14814" r="2206" b="15806"/>
          <a:stretch/>
        </p:blipFill>
        <p:spPr>
          <a:xfrm>
            <a:off x="1501286" y="2394077"/>
            <a:ext cx="6141428" cy="3388998"/>
          </a:xfrm>
          <a:prstGeom prst="rect">
            <a:avLst/>
          </a:prstGeom>
          <a:ln>
            <a:solidFill>
              <a:schemeClr val="accent6">
                <a:lumMod val="75000"/>
              </a:schemeClr>
            </a:solidFill>
          </a:ln>
        </p:spPr>
      </p:pic>
      <p:pic>
        <p:nvPicPr>
          <p:cNvPr id="12" name="Imagen 11"/>
          <p:cNvPicPr>
            <a:picLocks noChangeAspect="1"/>
          </p:cNvPicPr>
          <p:nvPr/>
        </p:nvPicPr>
        <p:blipFill>
          <a:blip r:embed="rId5" cstate="print"/>
          <a:stretch>
            <a:fillRect/>
          </a:stretch>
        </p:blipFill>
        <p:spPr>
          <a:xfrm>
            <a:off x="5594643" y="907652"/>
            <a:ext cx="3174999" cy="1940467"/>
          </a:xfrm>
          <a:prstGeom prst="rect">
            <a:avLst/>
          </a:prstGeom>
          <a:ln>
            <a:solidFill>
              <a:schemeClr val="tx1"/>
            </a:solidFill>
          </a:ln>
        </p:spPr>
      </p:pic>
      <p:sp>
        <p:nvSpPr>
          <p:cNvPr id="13" name="CuadroTexto 12"/>
          <p:cNvSpPr txBox="1"/>
          <p:nvPr/>
        </p:nvSpPr>
        <p:spPr>
          <a:xfrm>
            <a:off x="3235211" y="5783075"/>
            <a:ext cx="2673578" cy="400110"/>
          </a:xfrm>
          <a:prstGeom prst="rect">
            <a:avLst/>
          </a:prstGeom>
          <a:noFill/>
        </p:spPr>
        <p:txBody>
          <a:bodyPr wrap="none" rtlCol="0">
            <a:spAutoFit/>
          </a:bodyPr>
          <a:lstStyle/>
          <a:p>
            <a:r>
              <a:rPr lang="es-ES_tradnl" sz="2000" dirty="0"/>
              <a:t>Clasificación de Su et al.</a:t>
            </a:r>
          </a:p>
        </p:txBody>
      </p:sp>
      <p:sp>
        <p:nvSpPr>
          <p:cNvPr id="6" name="CuadroTexto 5">
            <a:extLst>
              <a:ext uri="{FF2B5EF4-FFF2-40B4-BE49-F238E27FC236}">
                <a16:creationId xmlns:a16="http://schemas.microsoft.com/office/drawing/2014/main" id="{FF8F7592-4181-480E-83D3-3176418D3210}"/>
              </a:ext>
            </a:extLst>
          </p:cNvPr>
          <p:cNvSpPr txBox="1"/>
          <p:nvPr/>
        </p:nvSpPr>
        <p:spPr>
          <a:xfrm>
            <a:off x="1562414" y="1118330"/>
            <a:ext cx="1574277" cy="369332"/>
          </a:xfrm>
          <a:prstGeom prst="rect">
            <a:avLst/>
          </a:prstGeom>
          <a:noFill/>
          <a:ln>
            <a:solidFill>
              <a:srgbClr val="4691BD"/>
            </a:solidFill>
          </a:ln>
        </p:spPr>
        <p:txBody>
          <a:bodyPr wrap="none" rtlCol="0">
            <a:spAutoFit/>
          </a:bodyPr>
          <a:lstStyle/>
          <a:p>
            <a:pPr algn="ctr"/>
            <a:r>
              <a:rPr lang="es-ES_tradnl" b="1" i="1" dirty="0">
                <a:solidFill>
                  <a:srgbClr val="4691BD"/>
                </a:solidFill>
              </a:rPr>
              <a:t>Clasificaciones</a:t>
            </a:r>
          </a:p>
        </p:txBody>
      </p:sp>
      <p:sp>
        <p:nvSpPr>
          <p:cNvPr id="14"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b="1" dirty="0"/>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5"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99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5">
            <a:extLst>
              <a:ext uri="{FF2B5EF4-FFF2-40B4-BE49-F238E27FC236}">
                <a16:creationId xmlns:a16="http://schemas.microsoft.com/office/drawing/2014/main" id="{4A63CC95-D7A4-4B76-B78B-1EAD3D8EE67A}"/>
              </a:ext>
            </a:extLst>
          </p:cNvPr>
          <p:cNvPicPr>
            <a:picLocks noChangeAspect="1"/>
          </p:cNvPicPr>
          <p:nvPr/>
        </p:nvPicPr>
        <p:blipFill rotWithShape="1">
          <a:blip r:embed="rId3" cstate="print"/>
          <a:srcRect r="6255"/>
          <a:stretch/>
        </p:blipFill>
        <p:spPr>
          <a:xfrm>
            <a:off x="2366921" y="4436149"/>
            <a:ext cx="2297412" cy="2181467"/>
          </a:xfrm>
          <a:prstGeom prst="rect">
            <a:avLst/>
          </a:prstGeom>
        </p:spPr>
      </p:pic>
      <p:sp>
        <p:nvSpPr>
          <p:cNvPr id="10" name="Rectángulo 9"/>
          <p:cNvSpPr/>
          <p:nvPr/>
        </p:nvSpPr>
        <p:spPr>
          <a:xfrm>
            <a:off x="4479667" y="3244335"/>
            <a:ext cx="184666" cy="369332"/>
          </a:xfrm>
          <a:prstGeom prst="rect">
            <a:avLst/>
          </a:prstGeom>
        </p:spPr>
        <p:txBody>
          <a:bodyPr wrap="none">
            <a:spAutoFit/>
          </a:bodyPr>
          <a:lstStyle/>
          <a:p>
            <a:r>
              <a:rPr lang="es-ES_tradnl" dirty="0"/>
              <a:t>￼</a:t>
            </a:r>
          </a:p>
        </p:txBody>
      </p:sp>
      <p:sp>
        <p:nvSpPr>
          <p:cNvPr id="11" name="Rectángulo 10"/>
          <p:cNvSpPr/>
          <p:nvPr/>
        </p:nvSpPr>
        <p:spPr>
          <a:xfrm>
            <a:off x="4479667" y="3244335"/>
            <a:ext cx="184666" cy="369332"/>
          </a:xfrm>
          <a:prstGeom prst="rect">
            <a:avLst/>
          </a:prstGeom>
        </p:spPr>
        <p:txBody>
          <a:bodyPr wrap="none">
            <a:spAutoFit/>
          </a:bodyPr>
          <a:lstStyle/>
          <a:p>
            <a:r>
              <a:rPr lang="es-ES_tradnl" dirty="0"/>
              <a:t>￼</a:t>
            </a:r>
          </a:p>
        </p:txBody>
      </p:sp>
      <p:sp>
        <p:nvSpPr>
          <p:cNvPr id="12" name="CuadroTexto 11"/>
          <p:cNvSpPr txBox="1"/>
          <p:nvPr/>
        </p:nvSpPr>
        <p:spPr>
          <a:xfrm>
            <a:off x="1788757" y="1270784"/>
            <a:ext cx="1047202" cy="400110"/>
          </a:xfrm>
          <a:prstGeom prst="rect">
            <a:avLst/>
          </a:prstGeom>
          <a:solidFill>
            <a:srgbClr val="C0504D"/>
          </a:solidFill>
          <a:ln>
            <a:solidFill>
              <a:srgbClr val="4F81BD"/>
            </a:solidFill>
          </a:ln>
        </p:spPr>
        <p:txBody>
          <a:bodyPr wrap="square" rtlCol="0">
            <a:spAutoFit/>
          </a:bodyPr>
          <a:lstStyle/>
          <a:p>
            <a:pPr algn="ctr"/>
            <a:r>
              <a:rPr lang="es-ES_tradnl" sz="2000" dirty="0">
                <a:solidFill>
                  <a:schemeClr val="bg1"/>
                </a:solidFill>
              </a:rPr>
              <a:t>Clínica</a:t>
            </a:r>
          </a:p>
        </p:txBody>
      </p:sp>
      <p:sp>
        <p:nvSpPr>
          <p:cNvPr id="13" name="CuadroTexto 12"/>
          <p:cNvSpPr txBox="1"/>
          <p:nvPr/>
        </p:nvSpPr>
        <p:spPr>
          <a:xfrm>
            <a:off x="2023798" y="1840675"/>
            <a:ext cx="5928674" cy="2585323"/>
          </a:xfrm>
          <a:prstGeom prst="rect">
            <a:avLst/>
          </a:prstGeom>
          <a:noFill/>
        </p:spPr>
        <p:txBody>
          <a:bodyPr wrap="none" rtlCol="0">
            <a:spAutoFit/>
          </a:bodyPr>
          <a:lstStyle/>
          <a:p>
            <a:pPr marL="285750" indent="-285750">
              <a:lnSpc>
                <a:spcPct val="90000"/>
              </a:lnSpc>
              <a:buFont typeface="Arial"/>
              <a:buChar char="•"/>
            </a:pPr>
            <a:r>
              <a:rPr lang="es-ES_tradnl" dirty="0"/>
              <a:t>Dolor, </a:t>
            </a:r>
            <a:r>
              <a:rPr lang="es-ES_tradnl" b="1" dirty="0">
                <a:solidFill>
                  <a:srgbClr val="3E7BB2"/>
                </a:solidFill>
              </a:rPr>
              <a:t>deformidad</a:t>
            </a:r>
            <a:r>
              <a:rPr lang="es-ES_tradnl" dirty="0"/>
              <a:t>, impotencia funcional, derrame …</a:t>
            </a:r>
          </a:p>
          <a:p>
            <a:pPr>
              <a:lnSpc>
                <a:spcPct val="90000"/>
              </a:lnSpc>
            </a:pPr>
            <a:endParaRPr lang="es-ES_tradnl" dirty="0"/>
          </a:p>
          <a:p>
            <a:pPr marL="285750" indent="-285750">
              <a:lnSpc>
                <a:spcPct val="90000"/>
              </a:lnSpc>
              <a:buFont typeface="Arial"/>
              <a:buChar char="•"/>
            </a:pPr>
            <a:r>
              <a:rPr lang="es-ES_tradnl" b="1" dirty="0">
                <a:solidFill>
                  <a:srgbClr val="3E7BB2"/>
                </a:solidFill>
              </a:rPr>
              <a:t>Lesiones cutáneas hasta en el 20-30% </a:t>
            </a:r>
            <a:r>
              <a:rPr lang="es-ES_tradnl" dirty="0"/>
              <a:t>de los casos</a:t>
            </a:r>
          </a:p>
          <a:p>
            <a:pPr>
              <a:lnSpc>
                <a:spcPct val="90000"/>
              </a:lnSpc>
            </a:pPr>
            <a:endParaRPr lang="es-ES_tradnl" dirty="0"/>
          </a:p>
          <a:p>
            <a:pPr marL="285750" indent="-285750">
              <a:lnSpc>
                <a:spcPct val="90000"/>
              </a:lnSpc>
              <a:buFont typeface="Arial"/>
              <a:buChar char="•"/>
            </a:pPr>
            <a:r>
              <a:rPr lang="es-ES_tradnl" dirty="0"/>
              <a:t>Fragmento óseo </a:t>
            </a:r>
            <a:r>
              <a:rPr lang="es-ES_tradnl" dirty="0" err="1"/>
              <a:t>próximal</a:t>
            </a:r>
            <a:r>
              <a:rPr lang="es-ES_tradnl" dirty="0"/>
              <a:t> que protruye de medial a lateral</a:t>
            </a:r>
          </a:p>
          <a:p>
            <a:pPr>
              <a:lnSpc>
                <a:spcPct val="90000"/>
              </a:lnSpc>
            </a:pPr>
            <a:r>
              <a:rPr lang="es-ES_tradnl" dirty="0"/>
              <a:t>			</a:t>
            </a:r>
            <a:r>
              <a:rPr lang="es-ES_tradnl" sz="1600" dirty="0"/>
              <a:t>	</a:t>
            </a:r>
            <a:r>
              <a:rPr lang="es-ES_tradnl" dirty="0"/>
              <a:t>( fracturas abiertas grado I -II)</a:t>
            </a:r>
          </a:p>
          <a:p>
            <a:pPr>
              <a:lnSpc>
                <a:spcPct val="90000"/>
              </a:lnSpc>
            </a:pPr>
            <a:endParaRPr lang="es-ES_tradnl" dirty="0"/>
          </a:p>
          <a:p>
            <a:pPr marL="285750" indent="-285750">
              <a:lnSpc>
                <a:spcPct val="90000"/>
              </a:lnSpc>
              <a:buFont typeface="Arial"/>
              <a:buChar char="•"/>
            </a:pPr>
            <a:r>
              <a:rPr lang="es-ES_tradnl" dirty="0"/>
              <a:t>Lesiones nerviosas, poco frecuentes: peroneo común</a:t>
            </a:r>
          </a:p>
          <a:p>
            <a:pPr>
              <a:lnSpc>
                <a:spcPct val="90000"/>
              </a:lnSpc>
            </a:pPr>
            <a:r>
              <a:rPr lang="es-ES_tradnl" dirty="0"/>
              <a:t> </a:t>
            </a:r>
          </a:p>
          <a:p>
            <a:pPr marL="285750" indent="-285750">
              <a:lnSpc>
                <a:spcPct val="90000"/>
              </a:lnSpc>
              <a:buFont typeface="Arial"/>
              <a:buChar char="•"/>
            </a:pPr>
            <a:r>
              <a:rPr lang="es-ES_tradnl" b="1" dirty="0">
                <a:solidFill>
                  <a:srgbClr val="3E7BB2"/>
                </a:solidFill>
              </a:rPr>
              <a:t>Lesiones vasculares 0’5-1%</a:t>
            </a:r>
          </a:p>
        </p:txBody>
      </p:sp>
      <p:pic>
        <p:nvPicPr>
          <p:cNvPr id="14" name="Imagen 13"/>
          <p:cNvPicPr>
            <a:picLocks noChangeAspect="1"/>
          </p:cNvPicPr>
          <p:nvPr/>
        </p:nvPicPr>
        <p:blipFill rotWithShape="1">
          <a:blip r:embed="rId4" cstate="print"/>
          <a:srcRect l="7378" t="21130" r="53277" b="4918"/>
          <a:stretch/>
        </p:blipFill>
        <p:spPr>
          <a:xfrm>
            <a:off x="5641472" y="4304002"/>
            <a:ext cx="1641199" cy="2313614"/>
          </a:xfrm>
          <a:prstGeom prst="rect">
            <a:avLst/>
          </a:prstGeom>
        </p:spPr>
      </p:pic>
      <p:pic>
        <p:nvPicPr>
          <p:cNvPr id="15" name="Imagen 5">
            <a:extLst>
              <a:ext uri="{FF2B5EF4-FFF2-40B4-BE49-F238E27FC236}">
                <a16:creationId xmlns:a16="http://schemas.microsoft.com/office/drawing/2014/main" id="{4A63CC95-D7A4-4B76-B78B-1EAD3D8EE67A}"/>
              </a:ext>
            </a:extLst>
          </p:cNvPr>
          <p:cNvPicPr>
            <a:picLocks noChangeAspect="1"/>
          </p:cNvPicPr>
          <p:nvPr/>
        </p:nvPicPr>
        <p:blipFill rotWithShape="1">
          <a:blip r:embed="rId3" cstate="print"/>
          <a:srcRect r="6255"/>
          <a:stretch/>
        </p:blipFill>
        <p:spPr>
          <a:xfrm>
            <a:off x="2698266" y="4369591"/>
            <a:ext cx="2367507" cy="2248025"/>
          </a:xfrm>
          <a:prstGeom prst="rect">
            <a:avLst/>
          </a:prstGeom>
        </p:spPr>
      </p:pic>
      <p:pic>
        <p:nvPicPr>
          <p:cNvPr id="2" name="Imagen 1">
            <a:extLst>
              <a:ext uri="{FF2B5EF4-FFF2-40B4-BE49-F238E27FC236}">
                <a16:creationId xmlns:a16="http://schemas.microsoft.com/office/drawing/2014/main" id="{D31098B2-8C1E-4B7F-AEDE-E04D8ECDF50E}"/>
              </a:ext>
            </a:extLst>
          </p:cNvPr>
          <p:cNvPicPr>
            <a:picLocks noChangeAspect="1"/>
          </p:cNvPicPr>
          <p:nvPr/>
        </p:nvPicPr>
        <p:blipFill>
          <a:blip r:embed="rId5"/>
          <a:stretch>
            <a:fillRect/>
          </a:stretch>
        </p:blipFill>
        <p:spPr>
          <a:xfrm>
            <a:off x="2023798" y="4369591"/>
            <a:ext cx="3041975" cy="2337128"/>
          </a:xfrm>
          <a:prstGeom prst="rect">
            <a:avLst/>
          </a:prstGeom>
        </p:spPr>
      </p:pic>
      <p:sp>
        <p:nvSpPr>
          <p:cNvPr id="20"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21"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8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1408955" y="1281270"/>
            <a:ext cx="3163045" cy="400110"/>
          </a:xfrm>
          <a:prstGeom prst="rect">
            <a:avLst/>
          </a:prstGeom>
          <a:solidFill>
            <a:schemeClr val="accent5">
              <a:lumMod val="75000"/>
            </a:schemeClr>
          </a:solidFill>
          <a:ln>
            <a:solidFill>
              <a:srgbClr val="4F81BD"/>
            </a:solidFill>
          </a:ln>
        </p:spPr>
        <p:txBody>
          <a:bodyPr wrap="none" rtlCol="0">
            <a:spAutoFit/>
          </a:bodyPr>
          <a:lstStyle/>
          <a:p>
            <a:r>
              <a:rPr lang="es-ES_tradnl" sz="2000" dirty="0">
                <a:solidFill>
                  <a:schemeClr val="bg1"/>
                </a:solidFill>
              </a:rPr>
              <a:t>Pruebas complementarias</a:t>
            </a:r>
          </a:p>
        </p:txBody>
      </p:sp>
      <p:sp>
        <p:nvSpPr>
          <p:cNvPr id="13" name="CuadroTexto 12"/>
          <p:cNvSpPr txBox="1"/>
          <p:nvPr/>
        </p:nvSpPr>
        <p:spPr>
          <a:xfrm>
            <a:off x="1160209" y="2114387"/>
            <a:ext cx="4188568" cy="3970318"/>
          </a:xfrm>
          <a:prstGeom prst="rect">
            <a:avLst/>
          </a:prstGeom>
          <a:noFill/>
        </p:spPr>
        <p:txBody>
          <a:bodyPr wrap="square" rtlCol="0">
            <a:spAutoFit/>
          </a:bodyPr>
          <a:lstStyle/>
          <a:p>
            <a:pPr marL="285750" indent="-285750">
              <a:lnSpc>
                <a:spcPct val="150000"/>
              </a:lnSpc>
              <a:buFont typeface="Arial"/>
              <a:buChar char="•"/>
            </a:pPr>
            <a:r>
              <a:rPr lang="es-ES_tradnl" dirty="0"/>
              <a:t>RX: A-P y L fémur </a:t>
            </a:r>
            <a:r>
              <a:rPr lang="es-ES_tradnl" sz="2000" b="1" dirty="0">
                <a:solidFill>
                  <a:srgbClr val="3090C0"/>
                </a:solidFill>
                <a:effectLst>
                  <a:outerShdw blurRad="38100" dist="38100" dir="2700000" algn="tl">
                    <a:srgbClr val="000000">
                      <a:alpha val="43137"/>
                    </a:srgbClr>
                  </a:outerShdw>
                </a:effectLst>
              </a:rPr>
              <a:t>completo</a:t>
            </a:r>
            <a:r>
              <a:rPr lang="es-ES_tradnl" b="1" dirty="0">
                <a:effectLst>
                  <a:outerShdw blurRad="38100" dist="38100" dir="2700000" algn="tl">
                    <a:srgbClr val="000000">
                      <a:alpha val="43137"/>
                    </a:srgbClr>
                  </a:outerShdw>
                </a:effectLst>
              </a:rPr>
              <a:t> </a:t>
            </a:r>
          </a:p>
          <a:p>
            <a:pPr>
              <a:lnSpc>
                <a:spcPct val="150000"/>
              </a:lnSpc>
            </a:pPr>
            <a:endParaRPr lang="es-ES_tradnl" dirty="0"/>
          </a:p>
          <a:p>
            <a:pPr marL="285750" indent="-285750">
              <a:lnSpc>
                <a:spcPct val="150000"/>
              </a:lnSpc>
              <a:buFont typeface="Arial"/>
              <a:buChar char="•"/>
            </a:pPr>
            <a:r>
              <a:rPr lang="es-ES_tradnl" sz="2000" b="1" dirty="0">
                <a:solidFill>
                  <a:srgbClr val="3090C0"/>
                </a:solidFill>
                <a:effectLst>
                  <a:outerShdw blurRad="38100" dist="38100" dir="2700000" algn="tl">
                    <a:srgbClr val="000000">
                      <a:alpha val="43137"/>
                    </a:srgbClr>
                  </a:outerShdw>
                </a:effectLst>
              </a:rPr>
              <a:t>TAC</a:t>
            </a:r>
            <a:r>
              <a:rPr lang="es-ES_tradnl" sz="2000" dirty="0">
                <a:solidFill>
                  <a:srgbClr val="3090C0"/>
                </a:solidFill>
                <a:effectLst>
                  <a:outerShdw blurRad="38100" dist="38100" dir="2700000" algn="tl">
                    <a:srgbClr val="000000">
                      <a:alpha val="43137"/>
                    </a:srgbClr>
                  </a:outerShdw>
                </a:effectLst>
              </a:rPr>
              <a:t>: </a:t>
            </a:r>
            <a:r>
              <a:rPr lang="es-ES_tradnl" dirty="0"/>
              <a:t>lesiones articulares</a:t>
            </a:r>
          </a:p>
          <a:p>
            <a:pPr>
              <a:lnSpc>
                <a:spcPct val="150000"/>
              </a:lnSpc>
            </a:pPr>
            <a:endParaRPr lang="es-ES_tradnl" dirty="0"/>
          </a:p>
          <a:p>
            <a:pPr marL="285750" indent="-285750">
              <a:lnSpc>
                <a:spcPct val="150000"/>
              </a:lnSpc>
              <a:buFont typeface="Arial"/>
              <a:buChar char="•"/>
            </a:pPr>
            <a:r>
              <a:rPr lang="es-ES_tradnl" dirty="0"/>
              <a:t>RNM : pacientes jóvenes con sospecha lesiones ligamentosas asociadas</a:t>
            </a:r>
          </a:p>
          <a:p>
            <a:pPr>
              <a:lnSpc>
                <a:spcPct val="150000"/>
              </a:lnSpc>
            </a:pPr>
            <a:endParaRPr lang="es-ES_tradnl" dirty="0"/>
          </a:p>
          <a:p>
            <a:pPr marL="285750" indent="-285750">
              <a:lnSpc>
                <a:spcPct val="150000"/>
              </a:lnSpc>
              <a:buFont typeface="Arial"/>
              <a:buChar char="•"/>
            </a:pPr>
            <a:r>
              <a:rPr lang="es-ES_tradnl" dirty="0"/>
              <a:t>Otras: </a:t>
            </a:r>
            <a:r>
              <a:rPr lang="es-ES_tradnl" dirty="0" err="1"/>
              <a:t>angioTC</a:t>
            </a:r>
            <a:r>
              <a:rPr lang="es-ES_tradnl" dirty="0"/>
              <a:t>, </a:t>
            </a:r>
            <a:r>
              <a:rPr lang="es-ES_tradnl" sz="2000" b="1" dirty="0">
                <a:solidFill>
                  <a:srgbClr val="3090C0"/>
                </a:solidFill>
                <a:effectLst>
                  <a:outerShdw blurRad="38100" dist="38100" dir="2700000" algn="tl">
                    <a:srgbClr val="000000">
                      <a:alpha val="43137"/>
                    </a:srgbClr>
                  </a:outerShdw>
                </a:effectLst>
              </a:rPr>
              <a:t>Arteriografía</a:t>
            </a:r>
            <a:endParaRPr lang="es-ES_tradnl" b="1" dirty="0">
              <a:solidFill>
                <a:srgbClr val="3090C0"/>
              </a:solidFill>
              <a:effectLst>
                <a:outerShdw blurRad="38100" dist="38100" dir="2700000" algn="tl">
                  <a:srgbClr val="000000">
                    <a:alpha val="43137"/>
                  </a:srgbClr>
                </a:outerShdw>
              </a:effectLst>
            </a:endParaRPr>
          </a:p>
          <a:p>
            <a:pPr marL="285750" indent="-285750">
              <a:lnSpc>
                <a:spcPct val="150000"/>
              </a:lnSpc>
              <a:buFont typeface="Arial"/>
              <a:buChar char="•"/>
            </a:pPr>
            <a:endParaRPr lang="es-ES_tradnl" dirty="0"/>
          </a:p>
        </p:txBody>
      </p:sp>
      <p:pic>
        <p:nvPicPr>
          <p:cNvPr id="15" name="Imagen 14"/>
          <p:cNvPicPr>
            <a:picLocks noChangeAspect="1"/>
          </p:cNvPicPr>
          <p:nvPr/>
        </p:nvPicPr>
        <p:blipFill>
          <a:blip r:embed="rId3" cstate="print"/>
          <a:stretch>
            <a:fillRect/>
          </a:stretch>
        </p:blipFill>
        <p:spPr>
          <a:xfrm>
            <a:off x="5625555" y="3953814"/>
            <a:ext cx="2820315" cy="1841500"/>
          </a:xfrm>
          <a:prstGeom prst="rect">
            <a:avLst/>
          </a:prstGeom>
        </p:spPr>
      </p:pic>
      <p:pic>
        <p:nvPicPr>
          <p:cNvPr id="9" name="Picture 3"/>
          <p:cNvPicPr>
            <a:picLocks noChangeAspect="1" noChangeArrowheads="1"/>
          </p:cNvPicPr>
          <p:nvPr/>
        </p:nvPicPr>
        <p:blipFill rotWithShape="1">
          <a:blip r:embed="rId4" cstate="print"/>
          <a:srcRect l="20700" r="24528"/>
          <a:stretch/>
        </p:blipFill>
        <p:spPr bwMode="auto">
          <a:xfrm>
            <a:off x="5035178" y="2325600"/>
            <a:ext cx="1763727" cy="2576133"/>
          </a:xfrm>
          <a:prstGeom prst="rect">
            <a:avLst/>
          </a:prstGeom>
          <a:noFill/>
          <a:ln w="9525">
            <a:noFill/>
            <a:miter lim="800000"/>
            <a:headEnd/>
            <a:tailEnd/>
          </a:ln>
        </p:spPr>
      </p:pic>
      <p:grpSp>
        <p:nvGrpSpPr>
          <p:cNvPr id="2" name="5 Grupo"/>
          <p:cNvGrpSpPr/>
          <p:nvPr/>
        </p:nvGrpSpPr>
        <p:grpSpPr>
          <a:xfrm>
            <a:off x="6798903" y="2327434"/>
            <a:ext cx="2255900" cy="3591479"/>
            <a:chOff x="2555776" y="1124744"/>
            <a:chExt cx="3456384" cy="5616624"/>
          </a:xfrm>
        </p:grpSpPr>
        <p:sp>
          <p:nvSpPr>
            <p:cNvPr id="16" name="4 Rectángulo"/>
            <p:cNvSpPr/>
            <p:nvPr/>
          </p:nvSpPr>
          <p:spPr>
            <a:xfrm>
              <a:off x="2555776" y="1124744"/>
              <a:ext cx="3456384" cy="5616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1"/>
            <p:cNvPicPr>
              <a:picLocks noChangeAspect="1" noChangeArrowheads="1"/>
            </p:cNvPicPr>
            <p:nvPr/>
          </p:nvPicPr>
          <p:blipFill>
            <a:blip r:embed="rId5" cstate="print"/>
            <a:srcRect l="27588" t="11532" r="25196" b="27648"/>
            <a:stretch>
              <a:fillRect/>
            </a:stretch>
          </p:blipFill>
          <p:spPr bwMode="auto">
            <a:xfrm rot="262899">
              <a:off x="2977370" y="1385213"/>
              <a:ext cx="2507692" cy="2584154"/>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srcRect l="24560" t="1078" r="24956" b="1706"/>
            <a:stretch>
              <a:fillRect/>
            </a:stretch>
          </p:blipFill>
          <p:spPr bwMode="auto">
            <a:xfrm>
              <a:off x="2843808" y="2492896"/>
              <a:ext cx="2664296" cy="4104456"/>
            </a:xfrm>
            <a:prstGeom prst="rect">
              <a:avLst/>
            </a:prstGeom>
            <a:noFill/>
            <a:ln w="9525">
              <a:noFill/>
              <a:miter lim="800000"/>
              <a:headEnd/>
              <a:tailEnd/>
            </a:ln>
          </p:spPr>
        </p:pic>
      </p:grpSp>
      <p:pic>
        <p:nvPicPr>
          <p:cNvPr id="8194" name="Picture 2" descr="FRACTURA DEL FEMUR&#10;DISTAL&#10; ">
            <a:extLst>
              <a:ext uri="{FF2B5EF4-FFF2-40B4-BE49-F238E27FC236}">
                <a16:creationId xmlns:a16="http://schemas.microsoft.com/office/drawing/2014/main" id="{17785A2B-9AB4-4881-884F-DA5A277608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69" t="28281" r="14622" b="24167"/>
          <a:stretch/>
        </p:blipFill>
        <p:spPr bwMode="auto">
          <a:xfrm>
            <a:off x="4631833" y="2258307"/>
            <a:ext cx="4334139" cy="3143816"/>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1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194"/>
                                        </p:tgtEl>
                                      </p:cBhvr>
                                    </p:animEffect>
                                    <p:set>
                                      <p:cBhvr>
                                        <p:cTn id="27" dur="1" fill="hold">
                                          <p:stCondLst>
                                            <p:cond delay="499"/>
                                          </p:stCondLst>
                                        </p:cTn>
                                        <p:tgtEl>
                                          <p:spTgt spid="819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6056" y="2672873"/>
            <a:ext cx="5749467" cy="2784737"/>
          </a:xfrm>
          <a:prstGeom prst="rect">
            <a:avLst/>
          </a:prstGeom>
        </p:spPr>
        <p:txBody>
          <a:bodyPr wrap="square">
            <a:spAutoFit/>
          </a:bodyPr>
          <a:lstStyle/>
          <a:p>
            <a:pPr marL="285750" indent="-285750">
              <a:lnSpc>
                <a:spcPct val="200000"/>
              </a:lnSpc>
              <a:buFont typeface="Wingdings" panose="05000000000000000000" pitchFamily="2" charset="2"/>
              <a:buChar char="§"/>
            </a:pPr>
            <a:r>
              <a:rPr lang="es-ES_tradnl" dirty="0"/>
              <a:t>Montaje sólido y estable</a:t>
            </a:r>
          </a:p>
          <a:p>
            <a:pPr marL="285750" indent="-285750">
              <a:lnSpc>
                <a:spcPct val="200000"/>
              </a:lnSpc>
              <a:buFont typeface="Wingdings" panose="05000000000000000000" pitchFamily="2" charset="2"/>
              <a:buChar char="§"/>
            </a:pPr>
            <a:r>
              <a:rPr lang="es-ES_tradnl" dirty="0"/>
              <a:t>Restauración y conservación ejes</a:t>
            </a:r>
          </a:p>
          <a:p>
            <a:pPr marL="285750" indent="-285750">
              <a:lnSpc>
                <a:spcPct val="200000"/>
              </a:lnSpc>
              <a:buFont typeface="Wingdings" panose="05000000000000000000" pitchFamily="2" charset="2"/>
              <a:buChar char="§"/>
            </a:pPr>
            <a:r>
              <a:rPr lang="es-ES_tradnl" dirty="0"/>
              <a:t>Restauración y conservación línea articular</a:t>
            </a:r>
          </a:p>
          <a:p>
            <a:pPr marL="285750" indent="-285750">
              <a:lnSpc>
                <a:spcPct val="200000"/>
              </a:lnSpc>
              <a:buFont typeface="Wingdings" panose="05000000000000000000" pitchFamily="2" charset="2"/>
              <a:buChar char="§"/>
            </a:pPr>
            <a:r>
              <a:rPr lang="es-ES_tradnl" dirty="0"/>
              <a:t>Tratamientos con mínima agresión</a:t>
            </a:r>
          </a:p>
          <a:p>
            <a:pPr marL="285750" indent="-285750">
              <a:lnSpc>
                <a:spcPct val="200000"/>
              </a:lnSpc>
              <a:buFont typeface="Wingdings" panose="05000000000000000000" pitchFamily="2" charset="2"/>
              <a:buChar char="§"/>
            </a:pPr>
            <a:r>
              <a:rPr lang="es-ES_tradnl" dirty="0"/>
              <a:t>Recuperar funcionalidad</a:t>
            </a:r>
          </a:p>
        </p:txBody>
      </p:sp>
      <p:sp>
        <p:nvSpPr>
          <p:cNvPr id="4" name="CuadroTexto 3">
            <a:extLst>
              <a:ext uri="{FF2B5EF4-FFF2-40B4-BE49-F238E27FC236}">
                <a16:creationId xmlns:a16="http://schemas.microsoft.com/office/drawing/2014/main" id="{61B1A0E9-75BA-4FBF-A443-79A9C7D39DC2}"/>
              </a:ext>
            </a:extLst>
          </p:cNvPr>
          <p:cNvSpPr txBox="1"/>
          <p:nvPr/>
        </p:nvSpPr>
        <p:spPr>
          <a:xfrm>
            <a:off x="1417245" y="1267669"/>
            <a:ext cx="3257623" cy="400110"/>
          </a:xfrm>
          <a:prstGeom prst="rect">
            <a:avLst/>
          </a:prstGeom>
          <a:solidFill>
            <a:schemeClr val="bg1">
              <a:lumMod val="95000"/>
            </a:schemeClr>
          </a:solidFill>
          <a:ln>
            <a:solidFill>
              <a:srgbClr val="4691BD"/>
            </a:solidFill>
          </a:ln>
        </p:spPr>
        <p:txBody>
          <a:bodyPr wrap="none" rtlCol="0">
            <a:spAutoFit/>
          </a:bodyPr>
          <a:lstStyle/>
          <a:p>
            <a:r>
              <a:rPr lang="es-ES_tradnl" sz="2000" b="1" i="1" dirty="0">
                <a:solidFill>
                  <a:srgbClr val="00B050"/>
                </a:solidFill>
              </a:rPr>
              <a:t>Objetivos del tratamiento</a:t>
            </a:r>
          </a:p>
        </p:txBody>
      </p:sp>
      <p:sp>
        <p:nvSpPr>
          <p:cNvPr id="9"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0"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Resultado de imagen de sheldon feliz">
            <a:extLst>
              <a:ext uri="{FF2B5EF4-FFF2-40B4-BE49-F238E27FC236}">
                <a16:creationId xmlns:a16="http://schemas.microsoft.com/office/drawing/2014/main" id="{1C529BDF-5E56-4DD4-B905-306A2535C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616" y="1891901"/>
            <a:ext cx="5905849" cy="442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3113F6B-D5CD-4B15-A9B6-40A78514F52E}"/>
              </a:ext>
            </a:extLst>
          </p:cNvPr>
          <p:cNvSpPr txBox="1"/>
          <p:nvPr/>
        </p:nvSpPr>
        <p:spPr>
          <a:xfrm>
            <a:off x="3684609" y="2938374"/>
            <a:ext cx="2736647" cy="1631216"/>
          </a:xfrm>
          <a:prstGeom prst="rect">
            <a:avLst/>
          </a:prstGeom>
          <a:noFill/>
        </p:spPr>
        <p:txBody>
          <a:bodyPr wrap="none" rtlCol="0">
            <a:spAutoFit/>
          </a:bodyPr>
          <a:lstStyle/>
          <a:p>
            <a:r>
              <a:rPr lang="es-ES_tradnl" sz="2000" dirty="0"/>
              <a:t>A- Clavo endomedular</a:t>
            </a:r>
          </a:p>
          <a:p>
            <a:endParaRPr lang="es-ES_tradnl" sz="2000" b="1" i="1" dirty="0"/>
          </a:p>
          <a:p>
            <a:r>
              <a:rPr lang="es-ES_tradnl" sz="2000" dirty="0"/>
              <a:t>B- Placas</a:t>
            </a:r>
          </a:p>
          <a:p>
            <a:endParaRPr lang="es-ES_tradnl" sz="2000" dirty="0"/>
          </a:p>
          <a:p>
            <a:r>
              <a:rPr lang="es-ES_tradnl" sz="2000" dirty="0"/>
              <a:t>C- Otros</a:t>
            </a:r>
          </a:p>
        </p:txBody>
      </p:sp>
      <p:sp>
        <p:nvSpPr>
          <p:cNvPr id="8" name="CuadroTexto 7">
            <a:extLst>
              <a:ext uri="{FF2B5EF4-FFF2-40B4-BE49-F238E27FC236}">
                <a16:creationId xmlns:a16="http://schemas.microsoft.com/office/drawing/2014/main" id="{A64BEE1F-4EB3-43CE-A132-743DD4F494DD}"/>
              </a:ext>
            </a:extLst>
          </p:cNvPr>
          <p:cNvSpPr txBox="1"/>
          <p:nvPr/>
        </p:nvSpPr>
        <p:spPr>
          <a:xfrm>
            <a:off x="1488985" y="1286120"/>
            <a:ext cx="2480807" cy="400110"/>
          </a:xfrm>
          <a:prstGeom prst="rect">
            <a:avLst/>
          </a:prstGeom>
          <a:solidFill>
            <a:schemeClr val="accent4">
              <a:lumMod val="20000"/>
              <a:lumOff val="80000"/>
            </a:schemeClr>
          </a:solidFill>
          <a:ln>
            <a:solidFill>
              <a:srgbClr val="4691BD"/>
            </a:solidFill>
          </a:ln>
        </p:spPr>
        <p:txBody>
          <a:bodyPr wrap="none" rtlCol="0">
            <a:spAutoFit/>
          </a:bodyPr>
          <a:lstStyle/>
          <a:p>
            <a:r>
              <a:rPr lang="es-ES_tradnl" b="1" i="1" dirty="0">
                <a:solidFill>
                  <a:schemeClr val="accent3">
                    <a:lumMod val="50000"/>
                  </a:schemeClr>
                </a:solidFill>
              </a:rPr>
              <a:t>Tipos </a:t>
            </a:r>
            <a:r>
              <a:rPr lang="es-ES_tradnl" sz="2000" b="1" i="1" dirty="0">
                <a:solidFill>
                  <a:schemeClr val="accent3">
                    <a:lumMod val="50000"/>
                  </a:schemeClr>
                </a:solidFill>
              </a:rPr>
              <a:t>de</a:t>
            </a:r>
            <a:r>
              <a:rPr lang="es-ES_tradnl" b="1" i="1" dirty="0">
                <a:solidFill>
                  <a:schemeClr val="accent3">
                    <a:lumMod val="50000"/>
                  </a:schemeClr>
                </a:solidFill>
              </a:rPr>
              <a:t> tratamiento</a:t>
            </a:r>
          </a:p>
        </p:txBody>
      </p:sp>
      <p:pic>
        <p:nvPicPr>
          <p:cNvPr id="11" name="Imagen 10">
            <a:extLst>
              <a:ext uri="{FF2B5EF4-FFF2-40B4-BE49-F238E27FC236}">
                <a16:creationId xmlns:a16="http://schemas.microsoft.com/office/drawing/2014/main" id="{15C3FA04-D45E-4EF3-8FAA-7452FFFE545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Lst>
          </a:blip>
          <a:srcRect l="51015" t="26349" r="27971" b="30345"/>
          <a:stretch/>
        </p:blipFill>
        <p:spPr>
          <a:xfrm>
            <a:off x="7156174" y="1948977"/>
            <a:ext cx="1313749" cy="1522139"/>
          </a:xfrm>
          <a:prstGeom prst="rect">
            <a:avLst/>
          </a:prstGeom>
        </p:spPr>
      </p:pic>
      <p:grpSp>
        <p:nvGrpSpPr>
          <p:cNvPr id="2" name="Grupo 14">
            <a:extLst>
              <a:ext uri="{FF2B5EF4-FFF2-40B4-BE49-F238E27FC236}">
                <a16:creationId xmlns:a16="http://schemas.microsoft.com/office/drawing/2014/main" id="{9968D46F-878C-47B7-90C3-E9E47992C425}"/>
              </a:ext>
            </a:extLst>
          </p:cNvPr>
          <p:cNvGrpSpPr/>
          <p:nvPr/>
        </p:nvGrpSpPr>
        <p:grpSpPr>
          <a:xfrm>
            <a:off x="6722203" y="4235978"/>
            <a:ext cx="1747720" cy="2275349"/>
            <a:chOff x="6365293" y="4247049"/>
            <a:chExt cx="2189059" cy="2574051"/>
          </a:xfrm>
        </p:grpSpPr>
        <p:pic>
          <p:nvPicPr>
            <p:cNvPr id="1026" name="Picture 2" descr="Resultado de imagen de placa supracondilea">
              <a:extLst>
                <a:ext uri="{FF2B5EF4-FFF2-40B4-BE49-F238E27FC236}">
                  <a16:creationId xmlns:a16="http://schemas.microsoft.com/office/drawing/2014/main" id="{8CC7DCC9-468A-4320-A2DD-8A079FC51F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4279" y="4981027"/>
              <a:ext cx="1840073" cy="184007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C548A637-3354-42E1-93F9-CDC3F728F109}"/>
                </a:ext>
              </a:extLst>
            </p:cNvPr>
            <p:cNvPicPr>
              <a:picLocks noChangeAspect="1"/>
            </p:cNvPicPr>
            <p:nvPr/>
          </p:nvPicPr>
          <p:blipFill>
            <a:blip r:embed="rId6" cstate="print"/>
            <a:stretch>
              <a:fillRect/>
            </a:stretch>
          </p:blipFill>
          <p:spPr>
            <a:xfrm>
              <a:off x="6365293" y="4247049"/>
              <a:ext cx="1585432" cy="1514489"/>
            </a:xfrm>
            <a:prstGeom prst="rect">
              <a:avLst/>
            </a:prstGeom>
          </p:spPr>
        </p:pic>
      </p:grpSp>
      <p:pic>
        <p:nvPicPr>
          <p:cNvPr id="1028" name="Picture 4" descr="Resultado de imagen de clavo supracondileo">
            <a:extLst>
              <a:ext uri="{FF2B5EF4-FFF2-40B4-BE49-F238E27FC236}">
                <a16:creationId xmlns:a16="http://schemas.microsoft.com/office/drawing/2014/main" id="{152361B9-6D50-4AA4-8A43-E7C1AE24E93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61" r="24809"/>
          <a:stretch/>
        </p:blipFill>
        <p:spPr bwMode="auto">
          <a:xfrm>
            <a:off x="1816639" y="1870349"/>
            <a:ext cx="1127003" cy="15221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irex.net/canarias/129-thickbox_default/stryker-t2-scn-clavo-supracondileo.jpg">
            <a:extLst>
              <a:ext uri="{FF2B5EF4-FFF2-40B4-BE49-F238E27FC236}">
                <a16:creationId xmlns:a16="http://schemas.microsoft.com/office/drawing/2014/main" id="{B68C5491-7CB0-4CD5-B45E-88D72E2E652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662" t="36328" r="15523" b="2608"/>
          <a:stretch/>
        </p:blipFill>
        <p:spPr bwMode="auto">
          <a:xfrm>
            <a:off x="1436430" y="3937963"/>
            <a:ext cx="1469142" cy="13841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15">
            <a:extLst>
              <a:ext uri="{FF2B5EF4-FFF2-40B4-BE49-F238E27FC236}">
                <a16:creationId xmlns:a16="http://schemas.microsoft.com/office/drawing/2014/main" id="{7BA59333-5963-49E3-9AE6-DDB229AC2D93}"/>
              </a:ext>
            </a:extLst>
          </p:cNvPr>
          <p:cNvGrpSpPr/>
          <p:nvPr/>
        </p:nvGrpSpPr>
        <p:grpSpPr>
          <a:xfrm>
            <a:off x="3814505" y="5091910"/>
            <a:ext cx="2221008" cy="1479338"/>
            <a:chOff x="3595087" y="4787009"/>
            <a:chExt cx="2595713" cy="1735389"/>
          </a:xfrm>
        </p:grpSpPr>
        <p:pic>
          <p:nvPicPr>
            <p:cNvPr id="14" name="Imagen 13">
              <a:extLst>
                <a:ext uri="{FF2B5EF4-FFF2-40B4-BE49-F238E27FC236}">
                  <a16:creationId xmlns:a16="http://schemas.microsoft.com/office/drawing/2014/main" id="{CB6140C5-EE21-4EC1-9914-BD98BF8D6B68}"/>
                </a:ext>
              </a:extLst>
            </p:cNvPr>
            <p:cNvPicPr>
              <a:picLocks noChangeAspect="1"/>
            </p:cNvPicPr>
            <p:nvPr/>
          </p:nvPicPr>
          <p:blipFill>
            <a:blip r:embed="rId9" cstate="print"/>
            <a:stretch>
              <a:fillRect/>
            </a:stretch>
          </p:blipFill>
          <p:spPr>
            <a:xfrm>
              <a:off x="3595087" y="4787009"/>
              <a:ext cx="2207798" cy="1727440"/>
            </a:xfrm>
            <a:prstGeom prst="rect">
              <a:avLst/>
            </a:prstGeom>
          </p:spPr>
        </p:pic>
        <p:pic>
          <p:nvPicPr>
            <p:cNvPr id="13" name="Imagen 12">
              <a:extLst>
                <a:ext uri="{FF2B5EF4-FFF2-40B4-BE49-F238E27FC236}">
                  <a16:creationId xmlns:a16="http://schemas.microsoft.com/office/drawing/2014/main" id="{5B817F4D-754A-4B5B-9317-3BDEADA59061}"/>
                </a:ext>
              </a:extLst>
            </p:cNvPr>
            <p:cNvPicPr>
              <a:picLocks noChangeAspect="1"/>
            </p:cNvPicPr>
            <p:nvPr/>
          </p:nvPicPr>
          <p:blipFill>
            <a:blip r:embed="rId10" cstate="print"/>
            <a:stretch>
              <a:fillRect/>
            </a:stretch>
          </p:blipFill>
          <p:spPr>
            <a:xfrm>
              <a:off x="4605367" y="4787009"/>
              <a:ext cx="1585433" cy="1735389"/>
            </a:xfrm>
            <a:prstGeom prst="rect">
              <a:avLst/>
            </a:prstGeom>
          </p:spPr>
        </p:pic>
      </p:grpSp>
      <p:pic>
        <p:nvPicPr>
          <p:cNvPr id="17" name="Imagen 16">
            <a:extLst>
              <a:ext uri="{FF2B5EF4-FFF2-40B4-BE49-F238E27FC236}">
                <a16:creationId xmlns:a16="http://schemas.microsoft.com/office/drawing/2014/main" id="{7AFFAA2B-9209-4288-890D-82356F38B004}"/>
              </a:ext>
            </a:extLst>
          </p:cNvPr>
          <p:cNvPicPr>
            <a:picLocks noChangeAspect="1"/>
          </p:cNvPicPr>
          <p:nvPr/>
        </p:nvPicPr>
        <p:blipFill>
          <a:blip r:embed="rId11" cstate="print"/>
          <a:stretch>
            <a:fillRect/>
          </a:stretch>
        </p:blipFill>
        <p:spPr>
          <a:xfrm>
            <a:off x="4205619" y="1401248"/>
            <a:ext cx="1688578" cy="1095457"/>
          </a:xfrm>
          <a:prstGeom prst="rect">
            <a:avLst/>
          </a:prstGeom>
        </p:spPr>
      </p:pic>
      <p:sp>
        <p:nvSpPr>
          <p:cNvPr id="1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3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030"/>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02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r="59607"/>
          <a:stretch/>
        </p:blipFill>
        <p:spPr>
          <a:xfrm>
            <a:off x="4199373" y="2085975"/>
            <a:ext cx="2036134" cy="2766678"/>
          </a:xfrm>
          <a:prstGeom prst="rect">
            <a:avLst/>
          </a:prstGeom>
        </p:spPr>
      </p:pic>
      <p:sp>
        <p:nvSpPr>
          <p:cNvPr id="11" name="CuadroTexto 10"/>
          <p:cNvSpPr txBox="1"/>
          <p:nvPr/>
        </p:nvSpPr>
        <p:spPr>
          <a:xfrm>
            <a:off x="1381805" y="3052802"/>
            <a:ext cx="2379627" cy="954107"/>
          </a:xfrm>
          <a:prstGeom prst="rect">
            <a:avLst/>
          </a:prstGeom>
          <a:noFill/>
          <a:ln>
            <a:solidFill>
              <a:srgbClr val="4691BD"/>
            </a:solidFill>
          </a:ln>
        </p:spPr>
        <p:txBody>
          <a:bodyPr wrap="none" rtlCol="0">
            <a:spAutoFit/>
          </a:bodyPr>
          <a:lstStyle/>
          <a:p>
            <a:pPr algn="ctr"/>
            <a:r>
              <a:rPr lang="es-ES_tradnl" sz="2800" b="1" i="1" dirty="0">
                <a:solidFill>
                  <a:srgbClr val="4691BD"/>
                </a:solidFill>
              </a:rPr>
              <a:t>Enclavado</a:t>
            </a:r>
          </a:p>
          <a:p>
            <a:pPr algn="ctr"/>
            <a:r>
              <a:rPr lang="es-ES_tradnl" sz="2800" b="1" i="1" dirty="0" err="1">
                <a:solidFill>
                  <a:srgbClr val="4691BD"/>
                </a:solidFill>
              </a:rPr>
              <a:t>centromedular</a:t>
            </a:r>
            <a:endParaRPr lang="es-ES_tradnl" sz="2800" b="1" i="1" dirty="0">
              <a:solidFill>
                <a:srgbClr val="4691BD"/>
              </a:solidFill>
            </a:endParaRPr>
          </a:p>
        </p:txBody>
      </p:sp>
      <p:sp>
        <p:nvSpPr>
          <p:cNvPr id="2" name="Rectángulo 1"/>
          <p:cNvSpPr/>
          <p:nvPr/>
        </p:nvSpPr>
        <p:spPr>
          <a:xfrm>
            <a:off x="6042639" y="2362552"/>
            <a:ext cx="2623735" cy="2059025"/>
          </a:xfrm>
          <a:prstGeom prst="rect">
            <a:avLst/>
          </a:prstGeom>
          <a:noFill/>
        </p:spPr>
        <p:txBody>
          <a:bodyPr wrap="none" lIns="91440" tIns="45720" rIns="91440" bIns="45720">
            <a:spAutoFit/>
          </a:bodyPr>
          <a:lstStyle/>
          <a:p>
            <a:pPr algn="ctr">
              <a:lnSpc>
                <a:spcPct val="70000"/>
              </a:lnSpc>
            </a:pPr>
            <a:r>
              <a:rPr lang="es-ES_tradnl"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Anterógrado</a:t>
            </a:r>
          </a:p>
          <a:p>
            <a:pPr algn="ctr">
              <a:lnSpc>
                <a:spcPct val="70000"/>
              </a:lnSpc>
            </a:pPr>
            <a:endParaRPr lang="es-ES_tradnl"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lnSpc>
                <a:spcPct val="70000"/>
              </a:lnSpc>
            </a:pPr>
            <a:r>
              <a:rPr lang="es-ES_tradnl"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Vs</a:t>
            </a:r>
          </a:p>
          <a:p>
            <a:pPr algn="ctr">
              <a:lnSpc>
                <a:spcPct val="70000"/>
              </a:lnSpc>
            </a:pPr>
            <a:endParaRPr lang="es-ES_tradnl"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lnSpc>
                <a:spcPct val="70000"/>
              </a:lnSpc>
            </a:pPr>
            <a:r>
              <a:rPr lang="es-ES_tradnl"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Retrógrado</a:t>
            </a:r>
          </a:p>
        </p:txBody>
      </p:sp>
      <p:sp>
        <p:nvSpPr>
          <p:cNvPr id="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7"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echa: hacia abajo 2">
            <a:extLst>
              <a:ext uri="{FF2B5EF4-FFF2-40B4-BE49-F238E27FC236}">
                <a16:creationId xmlns:a16="http://schemas.microsoft.com/office/drawing/2014/main" id="{4D16D119-F9F2-480D-9F0B-EB91359A1C9E}"/>
              </a:ext>
            </a:extLst>
          </p:cNvPr>
          <p:cNvSpPr/>
          <p:nvPr/>
        </p:nvSpPr>
        <p:spPr>
          <a:xfrm>
            <a:off x="4572000" y="1648561"/>
            <a:ext cx="414057" cy="637269"/>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Flecha: hacia abajo 7">
            <a:extLst>
              <a:ext uri="{FF2B5EF4-FFF2-40B4-BE49-F238E27FC236}">
                <a16:creationId xmlns:a16="http://schemas.microsoft.com/office/drawing/2014/main" id="{97F8E9B9-03BC-45C8-9416-9DE12F700148}"/>
              </a:ext>
            </a:extLst>
          </p:cNvPr>
          <p:cNvSpPr/>
          <p:nvPr/>
        </p:nvSpPr>
        <p:spPr>
          <a:xfrm rot="10800000">
            <a:off x="5345501" y="4782023"/>
            <a:ext cx="414057" cy="637269"/>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308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259557" y="2936724"/>
            <a:ext cx="4947131" cy="2126864"/>
          </a:xfrm>
          <a:prstGeom prst="rect">
            <a:avLst/>
          </a:prstGeom>
        </p:spPr>
        <p:txBody>
          <a:bodyPr wrap="square">
            <a:spAutoFit/>
          </a:bodyPr>
          <a:lstStyle/>
          <a:p>
            <a:pPr>
              <a:lnSpc>
                <a:spcPct val="150000"/>
              </a:lnSpc>
            </a:pPr>
            <a:endParaRPr lang="es-ES_tradnl" dirty="0"/>
          </a:p>
          <a:p>
            <a:pPr>
              <a:lnSpc>
                <a:spcPct val="150000"/>
              </a:lnSpc>
            </a:pPr>
            <a:r>
              <a:rPr lang="es-ES_tradnl" dirty="0"/>
              <a:t>1. Permite reconstrucción proximal.</a:t>
            </a:r>
          </a:p>
          <a:p>
            <a:pPr>
              <a:lnSpc>
                <a:spcPct val="150000"/>
              </a:lnSpc>
            </a:pPr>
            <a:r>
              <a:rPr lang="es-ES_tradnl" dirty="0"/>
              <a:t>2. Mejor fijación de fracturas proximales</a:t>
            </a:r>
          </a:p>
          <a:p>
            <a:pPr>
              <a:lnSpc>
                <a:spcPct val="150000"/>
              </a:lnSpc>
            </a:pPr>
            <a:r>
              <a:rPr lang="es-ES_tradnl" dirty="0"/>
              <a:t>3. Es más fácil mantener longitud </a:t>
            </a:r>
          </a:p>
          <a:p>
            <a:pPr>
              <a:lnSpc>
                <a:spcPct val="150000"/>
              </a:lnSpc>
            </a:pPr>
            <a:r>
              <a:rPr lang="es-ES_tradnl" dirty="0"/>
              <a:t>	y rotaciones</a:t>
            </a:r>
          </a:p>
        </p:txBody>
      </p:sp>
      <p:sp>
        <p:nvSpPr>
          <p:cNvPr id="12" name="CuadroTexto 11"/>
          <p:cNvSpPr txBox="1"/>
          <p:nvPr/>
        </p:nvSpPr>
        <p:spPr>
          <a:xfrm>
            <a:off x="2414093" y="1230841"/>
            <a:ext cx="4315817" cy="461665"/>
          </a:xfrm>
          <a:prstGeom prst="rect">
            <a:avLst/>
          </a:prstGeom>
          <a:noFill/>
        </p:spPr>
        <p:txBody>
          <a:bodyPr wrap="none" rtlCol="0">
            <a:spAutoFit/>
          </a:bodyPr>
          <a:lstStyle/>
          <a:p>
            <a:r>
              <a:rPr lang="es-ES_tradnl" sz="2400" b="1" i="1" dirty="0">
                <a:solidFill>
                  <a:srgbClr val="31859C"/>
                </a:solidFill>
              </a:rPr>
              <a:t>Retrógrado     vs     Anterógrado</a:t>
            </a:r>
          </a:p>
        </p:txBody>
      </p:sp>
      <p:pic>
        <p:nvPicPr>
          <p:cNvPr id="2" name="Imagen 1"/>
          <p:cNvPicPr>
            <a:picLocks noChangeAspect="1"/>
          </p:cNvPicPr>
          <p:nvPr/>
        </p:nvPicPr>
        <p:blipFill>
          <a:blip r:embed="rId3"/>
          <a:stretch>
            <a:fillRect/>
          </a:stretch>
        </p:blipFill>
        <p:spPr>
          <a:xfrm>
            <a:off x="5298576" y="2199799"/>
            <a:ext cx="3640710" cy="3991452"/>
          </a:xfrm>
          <a:prstGeom prst="rect">
            <a:avLst/>
          </a:prstGeom>
        </p:spPr>
      </p:pic>
      <p:sp>
        <p:nvSpPr>
          <p:cNvPr id="3" name="CuadroTexto 2"/>
          <p:cNvSpPr txBox="1"/>
          <p:nvPr/>
        </p:nvSpPr>
        <p:spPr>
          <a:xfrm>
            <a:off x="1011907" y="2260276"/>
            <a:ext cx="2906888" cy="400110"/>
          </a:xfrm>
          <a:prstGeom prst="rect">
            <a:avLst/>
          </a:prstGeom>
          <a:noFill/>
        </p:spPr>
        <p:txBody>
          <a:bodyPr wrap="square" rtlCol="0">
            <a:spAutoFit/>
          </a:bodyPr>
          <a:lstStyle/>
          <a:p>
            <a:r>
              <a:rPr lang="es-ES_tradnl" sz="2000" b="1" dirty="0" err="1"/>
              <a:t>Anterogrado</a:t>
            </a:r>
            <a:r>
              <a:rPr lang="es-ES_tradnl" sz="2000" b="1" dirty="0"/>
              <a:t>: Ventajas</a:t>
            </a:r>
          </a:p>
        </p:txBody>
      </p:sp>
      <p:sp>
        <p:nvSpPr>
          <p:cNvPr id="7"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E6EF6348-02F6-4DB7-BDF6-0C73F991CC78}"/>
              </a:ext>
            </a:extLst>
          </p:cNvPr>
          <p:cNvPicPr>
            <a:picLocks noChangeAspect="1"/>
          </p:cNvPicPr>
          <p:nvPr/>
        </p:nvPicPr>
        <p:blipFill>
          <a:blip r:embed="rId4"/>
          <a:stretch>
            <a:fillRect/>
          </a:stretch>
        </p:blipFill>
        <p:spPr>
          <a:xfrm>
            <a:off x="6431693" y="2165019"/>
            <a:ext cx="2620007" cy="4061011"/>
          </a:xfrm>
          <a:prstGeom prst="rect">
            <a:avLst/>
          </a:prstGeom>
        </p:spPr>
      </p:pic>
      <p:pic>
        <p:nvPicPr>
          <p:cNvPr id="9" name="Imagen 8">
            <a:extLst>
              <a:ext uri="{FF2B5EF4-FFF2-40B4-BE49-F238E27FC236}">
                <a16:creationId xmlns:a16="http://schemas.microsoft.com/office/drawing/2014/main" id="{A0D7A16B-74E7-4EFC-8985-BDB4AECE4946}"/>
              </a:ext>
            </a:extLst>
          </p:cNvPr>
          <p:cNvPicPr>
            <a:picLocks noChangeAspect="1"/>
          </p:cNvPicPr>
          <p:nvPr/>
        </p:nvPicPr>
        <p:blipFill>
          <a:blip r:embed="rId5" cstate="print"/>
          <a:stretch>
            <a:fillRect/>
          </a:stretch>
        </p:blipFill>
        <p:spPr>
          <a:xfrm>
            <a:off x="4984822" y="4683250"/>
            <a:ext cx="1284656" cy="1887818"/>
          </a:xfrm>
          <a:prstGeom prst="rect">
            <a:avLst/>
          </a:prstGeom>
        </p:spPr>
      </p:pic>
      <p:sp>
        <p:nvSpPr>
          <p:cNvPr id="4" name="Rectángulo 3">
            <a:extLst>
              <a:ext uri="{FF2B5EF4-FFF2-40B4-BE49-F238E27FC236}">
                <a16:creationId xmlns:a16="http://schemas.microsoft.com/office/drawing/2014/main" id="{ECF65A79-319C-404F-BDE6-5F548E734273}"/>
              </a:ext>
            </a:extLst>
          </p:cNvPr>
          <p:cNvSpPr/>
          <p:nvPr/>
        </p:nvSpPr>
        <p:spPr>
          <a:xfrm>
            <a:off x="5124091" y="4683250"/>
            <a:ext cx="879894" cy="65667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5728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2414093" y="1230841"/>
            <a:ext cx="4315817" cy="461665"/>
          </a:xfrm>
          <a:prstGeom prst="rect">
            <a:avLst/>
          </a:prstGeom>
          <a:noFill/>
        </p:spPr>
        <p:txBody>
          <a:bodyPr wrap="none" rtlCol="0">
            <a:spAutoFit/>
          </a:bodyPr>
          <a:lstStyle/>
          <a:p>
            <a:r>
              <a:rPr lang="es-ES_tradnl" sz="2400" b="1" i="1" dirty="0">
                <a:solidFill>
                  <a:srgbClr val="31859C"/>
                </a:solidFill>
              </a:rPr>
              <a:t>Retrógrado     vs     Anterógrado</a:t>
            </a:r>
          </a:p>
        </p:txBody>
      </p:sp>
      <p:sp>
        <p:nvSpPr>
          <p:cNvPr id="2" name="CuadroTexto 1"/>
          <p:cNvSpPr txBox="1"/>
          <p:nvPr/>
        </p:nvSpPr>
        <p:spPr>
          <a:xfrm>
            <a:off x="1021485" y="2274669"/>
            <a:ext cx="3818774" cy="400110"/>
          </a:xfrm>
          <a:prstGeom prst="rect">
            <a:avLst/>
          </a:prstGeom>
          <a:noFill/>
        </p:spPr>
        <p:txBody>
          <a:bodyPr wrap="none" rtlCol="0">
            <a:spAutoFit/>
          </a:bodyPr>
          <a:lstStyle/>
          <a:p>
            <a:r>
              <a:rPr lang="es-ES_tradnl" sz="2000" b="1" dirty="0"/>
              <a:t>Anterógrado: desventajas-contras</a:t>
            </a:r>
          </a:p>
        </p:txBody>
      </p:sp>
      <p:sp>
        <p:nvSpPr>
          <p:cNvPr id="5" name="CuadroTexto 4"/>
          <p:cNvSpPr txBox="1"/>
          <p:nvPr/>
        </p:nvSpPr>
        <p:spPr>
          <a:xfrm>
            <a:off x="1633881" y="3064479"/>
            <a:ext cx="5440015" cy="2169825"/>
          </a:xfrm>
          <a:prstGeom prst="rect">
            <a:avLst/>
          </a:prstGeom>
          <a:noFill/>
        </p:spPr>
        <p:txBody>
          <a:bodyPr wrap="none" rtlCol="0">
            <a:spAutoFit/>
          </a:bodyPr>
          <a:lstStyle/>
          <a:p>
            <a:pPr>
              <a:lnSpc>
                <a:spcPct val="150000"/>
              </a:lnSpc>
            </a:pPr>
            <a:r>
              <a:rPr lang="es-ES_tradnl" dirty="0"/>
              <a:t>1- Potencial fractura de cuello femoral.</a:t>
            </a:r>
          </a:p>
          <a:p>
            <a:pPr>
              <a:lnSpc>
                <a:spcPct val="150000"/>
              </a:lnSpc>
            </a:pPr>
            <a:r>
              <a:rPr lang="es-ES_tradnl" dirty="0"/>
              <a:t>2- Entrada de trocánter puede provocar complicaciones </a:t>
            </a:r>
          </a:p>
          <a:p>
            <a:pPr>
              <a:lnSpc>
                <a:spcPct val="150000"/>
              </a:lnSpc>
            </a:pPr>
            <a:r>
              <a:rPr lang="es-ES_tradnl" dirty="0"/>
              <a:t>	y migración (dinamización)</a:t>
            </a:r>
          </a:p>
          <a:p>
            <a:pPr>
              <a:lnSpc>
                <a:spcPct val="150000"/>
              </a:lnSpc>
            </a:pPr>
            <a:r>
              <a:rPr lang="es-ES_tradnl" dirty="0"/>
              <a:t>3- Pobre control de fracturas distales </a:t>
            </a:r>
            <a:r>
              <a:rPr lang="es-ES_tradnl" sz="1400" i="1" dirty="0"/>
              <a:t>(</a:t>
            </a:r>
            <a:r>
              <a:rPr lang="es-ES_tradnl" sz="1400" i="1" dirty="0">
                <a:solidFill>
                  <a:srgbClr val="C00000"/>
                </a:solidFill>
              </a:rPr>
              <a:t>min </a:t>
            </a:r>
            <a:r>
              <a:rPr lang="es-ES_tradnl" sz="1400" b="1" i="1" dirty="0">
                <a:solidFill>
                  <a:srgbClr val="C00000"/>
                </a:solidFill>
              </a:rPr>
              <a:t>8 cm </a:t>
            </a:r>
            <a:r>
              <a:rPr lang="es-ES_tradnl" sz="1400" i="1" dirty="0">
                <a:solidFill>
                  <a:srgbClr val="C00000"/>
                </a:solidFill>
              </a:rPr>
              <a:t>segmento</a:t>
            </a:r>
            <a:r>
              <a:rPr lang="es-ES_tradnl" sz="1400" i="1" dirty="0"/>
              <a:t>)</a:t>
            </a:r>
            <a:endParaRPr lang="es-ES_tradnl" i="1" dirty="0"/>
          </a:p>
          <a:p>
            <a:pPr>
              <a:lnSpc>
                <a:spcPct val="150000"/>
              </a:lnSpc>
            </a:pPr>
            <a:r>
              <a:rPr lang="es-ES_tradnl" dirty="0"/>
              <a:t>4- Dolor en el abordaje sobre los abductores.</a:t>
            </a:r>
          </a:p>
        </p:txBody>
      </p:sp>
      <p:sp>
        <p:nvSpPr>
          <p:cNvPr id="7"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BB71D3C7-EFD6-4018-A73F-F957A4826C6B}"/>
              </a:ext>
            </a:extLst>
          </p:cNvPr>
          <p:cNvPicPr>
            <a:picLocks noChangeAspect="1"/>
          </p:cNvPicPr>
          <p:nvPr/>
        </p:nvPicPr>
        <p:blipFill>
          <a:blip r:embed="rId3"/>
          <a:stretch>
            <a:fillRect/>
          </a:stretch>
        </p:blipFill>
        <p:spPr>
          <a:xfrm>
            <a:off x="5710689" y="5227812"/>
            <a:ext cx="3215795" cy="1589157"/>
          </a:xfrm>
          <a:prstGeom prst="rect">
            <a:avLst/>
          </a:prstGeom>
        </p:spPr>
      </p:pic>
      <p:pic>
        <p:nvPicPr>
          <p:cNvPr id="6" name="Imagen 5">
            <a:extLst>
              <a:ext uri="{FF2B5EF4-FFF2-40B4-BE49-F238E27FC236}">
                <a16:creationId xmlns:a16="http://schemas.microsoft.com/office/drawing/2014/main" id="{181DC4B2-4146-42C5-9D16-7FDA7497E0C7}"/>
              </a:ext>
            </a:extLst>
          </p:cNvPr>
          <p:cNvPicPr>
            <a:picLocks noChangeAspect="1"/>
          </p:cNvPicPr>
          <p:nvPr/>
        </p:nvPicPr>
        <p:blipFill>
          <a:blip r:embed="rId4"/>
          <a:stretch>
            <a:fillRect/>
          </a:stretch>
        </p:blipFill>
        <p:spPr>
          <a:xfrm>
            <a:off x="6729910" y="2274669"/>
            <a:ext cx="1657350" cy="1076325"/>
          </a:xfrm>
          <a:prstGeom prst="rect">
            <a:avLst/>
          </a:prstGeom>
        </p:spPr>
      </p:pic>
      <p:pic>
        <p:nvPicPr>
          <p:cNvPr id="9" name="Imagen 8">
            <a:extLst>
              <a:ext uri="{FF2B5EF4-FFF2-40B4-BE49-F238E27FC236}">
                <a16:creationId xmlns:a16="http://schemas.microsoft.com/office/drawing/2014/main" id="{82BA02EC-F993-4625-8ABD-EBC91C7DC564}"/>
              </a:ext>
            </a:extLst>
          </p:cNvPr>
          <p:cNvPicPr>
            <a:picLocks noChangeAspect="1"/>
          </p:cNvPicPr>
          <p:nvPr/>
        </p:nvPicPr>
        <p:blipFill>
          <a:blip r:embed="rId5" cstate="print"/>
          <a:stretch>
            <a:fillRect/>
          </a:stretch>
        </p:blipFill>
        <p:spPr>
          <a:xfrm>
            <a:off x="7357862" y="3339994"/>
            <a:ext cx="1284656" cy="1887818"/>
          </a:xfrm>
          <a:prstGeom prst="rect">
            <a:avLst/>
          </a:prstGeom>
        </p:spPr>
      </p:pic>
      <p:sp>
        <p:nvSpPr>
          <p:cNvPr id="4" name="Rectángulo 3">
            <a:extLst>
              <a:ext uri="{FF2B5EF4-FFF2-40B4-BE49-F238E27FC236}">
                <a16:creationId xmlns:a16="http://schemas.microsoft.com/office/drawing/2014/main" id="{4D4E512F-BDBA-427D-96FC-8359B989555A}"/>
              </a:ext>
            </a:extLst>
          </p:cNvPr>
          <p:cNvSpPr/>
          <p:nvPr/>
        </p:nvSpPr>
        <p:spPr>
          <a:xfrm>
            <a:off x="7444128" y="3933157"/>
            <a:ext cx="1029397" cy="1294655"/>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887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2416556" y="1165370"/>
            <a:ext cx="4315817" cy="461665"/>
          </a:xfrm>
          <a:prstGeom prst="rect">
            <a:avLst/>
          </a:prstGeom>
          <a:noFill/>
        </p:spPr>
        <p:txBody>
          <a:bodyPr wrap="none" rtlCol="0">
            <a:spAutoFit/>
          </a:bodyPr>
          <a:lstStyle/>
          <a:p>
            <a:r>
              <a:rPr lang="es-ES_tradnl" sz="2400" b="1" i="1" dirty="0">
                <a:solidFill>
                  <a:srgbClr val="31859C"/>
                </a:solidFill>
              </a:rPr>
              <a:t>Retrógrado     vs     Anterógrado</a:t>
            </a:r>
          </a:p>
        </p:txBody>
      </p:sp>
      <p:sp>
        <p:nvSpPr>
          <p:cNvPr id="2" name="CuadroTexto 1"/>
          <p:cNvSpPr txBox="1"/>
          <p:nvPr/>
        </p:nvSpPr>
        <p:spPr>
          <a:xfrm>
            <a:off x="1343185" y="2139613"/>
            <a:ext cx="2417849" cy="400110"/>
          </a:xfrm>
          <a:prstGeom prst="rect">
            <a:avLst/>
          </a:prstGeom>
          <a:noFill/>
        </p:spPr>
        <p:txBody>
          <a:bodyPr wrap="none" rtlCol="0">
            <a:spAutoFit/>
          </a:bodyPr>
          <a:lstStyle/>
          <a:p>
            <a:r>
              <a:rPr lang="es-ES_tradnl" sz="2000" b="1" dirty="0"/>
              <a:t>Retrógrado: ventajas</a:t>
            </a:r>
          </a:p>
        </p:txBody>
      </p:sp>
      <p:sp>
        <p:nvSpPr>
          <p:cNvPr id="5" name="CuadroTexto 4"/>
          <p:cNvSpPr txBox="1"/>
          <p:nvPr/>
        </p:nvSpPr>
        <p:spPr>
          <a:xfrm>
            <a:off x="1491725" y="2690928"/>
            <a:ext cx="6633547" cy="1800493"/>
          </a:xfrm>
          <a:prstGeom prst="rect">
            <a:avLst/>
          </a:prstGeom>
          <a:noFill/>
        </p:spPr>
        <p:txBody>
          <a:bodyPr wrap="none" rtlCol="0">
            <a:spAutoFit/>
          </a:bodyPr>
          <a:lstStyle/>
          <a:p>
            <a:pPr>
              <a:lnSpc>
                <a:spcPct val="150000"/>
              </a:lnSpc>
            </a:pPr>
            <a:r>
              <a:rPr lang="es-ES_tradnl" dirty="0"/>
              <a:t>1- Ideal en pacientes obesos, por menor problema de abordaje</a:t>
            </a:r>
          </a:p>
          <a:p>
            <a:pPr>
              <a:lnSpc>
                <a:spcPct val="150000"/>
              </a:lnSpc>
            </a:pPr>
            <a:r>
              <a:rPr lang="es-ES_tradnl" dirty="0"/>
              <a:t>2- Óptimos en rodillas flotantes o asociados a </a:t>
            </a:r>
            <a:r>
              <a:rPr lang="es-ES_tradnl" dirty="0" err="1"/>
              <a:t>fr</a:t>
            </a:r>
            <a:r>
              <a:rPr lang="es-ES_tradnl" dirty="0"/>
              <a:t> de rótula</a:t>
            </a:r>
          </a:p>
          <a:p>
            <a:pPr>
              <a:lnSpc>
                <a:spcPct val="150000"/>
              </a:lnSpc>
            </a:pPr>
            <a:r>
              <a:rPr lang="es-ES_tradnl" dirty="0"/>
              <a:t>3- Mejor estabilización/fijación en fracturas distales </a:t>
            </a:r>
            <a:r>
              <a:rPr lang="es-ES_tradnl" sz="1400" i="1" dirty="0">
                <a:solidFill>
                  <a:srgbClr val="C00000"/>
                </a:solidFill>
              </a:rPr>
              <a:t>(nuevos implantes)</a:t>
            </a:r>
            <a:endParaRPr lang="es-ES_tradnl" i="1" dirty="0">
              <a:solidFill>
                <a:srgbClr val="C00000"/>
              </a:solidFill>
            </a:endParaRPr>
          </a:p>
          <a:p>
            <a:pPr>
              <a:lnSpc>
                <a:spcPct val="150000"/>
              </a:lnSpc>
            </a:pPr>
            <a:r>
              <a:rPr lang="es-ES_tradnl" dirty="0"/>
              <a:t>4- Alta tasa de consolidación</a:t>
            </a:r>
          </a:p>
        </p:txBody>
      </p:sp>
      <p:grpSp>
        <p:nvGrpSpPr>
          <p:cNvPr id="9" name="Agrupar 8"/>
          <p:cNvGrpSpPr/>
          <p:nvPr/>
        </p:nvGrpSpPr>
        <p:grpSpPr>
          <a:xfrm>
            <a:off x="1343186" y="4867275"/>
            <a:ext cx="6515873" cy="1176262"/>
            <a:chOff x="1343186" y="5028333"/>
            <a:chExt cx="6515873" cy="1176262"/>
          </a:xfrm>
        </p:grpSpPr>
        <p:pic>
          <p:nvPicPr>
            <p:cNvPr id="6" name="Imagen 5"/>
            <p:cNvPicPr>
              <a:picLocks noChangeAspect="1"/>
            </p:cNvPicPr>
            <p:nvPr/>
          </p:nvPicPr>
          <p:blipFill>
            <a:blip r:embed="rId3"/>
            <a:stretch>
              <a:fillRect/>
            </a:stretch>
          </p:blipFill>
          <p:spPr>
            <a:xfrm>
              <a:off x="1343186" y="5028333"/>
              <a:ext cx="4565568" cy="1176262"/>
            </a:xfrm>
            <a:prstGeom prst="rect">
              <a:avLst/>
            </a:prstGeom>
            <a:ln>
              <a:solidFill>
                <a:srgbClr val="FF00FF"/>
              </a:solidFill>
            </a:ln>
          </p:spPr>
        </p:pic>
        <p:sp>
          <p:nvSpPr>
            <p:cNvPr id="7" name="CuadroTexto 6"/>
            <p:cNvSpPr txBox="1"/>
            <p:nvPr/>
          </p:nvSpPr>
          <p:spPr>
            <a:xfrm>
              <a:off x="5940778" y="5257969"/>
              <a:ext cx="1918281" cy="338554"/>
            </a:xfrm>
            <a:prstGeom prst="rect">
              <a:avLst/>
            </a:prstGeom>
            <a:noFill/>
          </p:spPr>
          <p:txBody>
            <a:bodyPr wrap="square" rtlCol="0">
              <a:spAutoFit/>
            </a:bodyPr>
            <a:lstStyle/>
            <a:p>
              <a:r>
                <a:rPr lang="es-ES_tradnl" sz="1600" dirty="0">
                  <a:solidFill>
                    <a:srgbClr val="FF00FF"/>
                  </a:solidFill>
                </a:rPr>
                <a:t>23/23 casos (2012)</a:t>
              </a:r>
            </a:p>
          </p:txBody>
        </p:sp>
      </p:grpSp>
      <p:pic>
        <p:nvPicPr>
          <p:cNvPr id="8" name="Imagen 7"/>
          <p:cNvPicPr>
            <a:picLocks noChangeAspect="1"/>
          </p:cNvPicPr>
          <p:nvPr/>
        </p:nvPicPr>
        <p:blipFill rotWithShape="1">
          <a:blip r:embed="rId4"/>
          <a:srcRect t="24647"/>
          <a:stretch/>
        </p:blipFill>
        <p:spPr>
          <a:xfrm>
            <a:off x="6306163" y="4409123"/>
            <a:ext cx="1905000" cy="1714130"/>
          </a:xfrm>
          <a:prstGeom prst="rect">
            <a:avLst/>
          </a:prstGeom>
        </p:spPr>
      </p:pic>
      <p:sp>
        <p:nvSpPr>
          <p:cNvPr id="10"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1"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F9296E32-8779-43D2-AD3B-4C6198A9E938}"/>
              </a:ext>
            </a:extLst>
          </p:cNvPr>
          <p:cNvPicPr>
            <a:picLocks noChangeAspect="1"/>
          </p:cNvPicPr>
          <p:nvPr/>
        </p:nvPicPr>
        <p:blipFill>
          <a:blip r:embed="rId5"/>
          <a:stretch>
            <a:fillRect/>
          </a:stretch>
        </p:blipFill>
        <p:spPr>
          <a:xfrm>
            <a:off x="6732373" y="4774999"/>
            <a:ext cx="1837681" cy="1360814"/>
          </a:xfrm>
          <a:prstGeom prst="rect">
            <a:avLst/>
          </a:prstGeom>
        </p:spPr>
      </p:pic>
      <p:pic>
        <p:nvPicPr>
          <p:cNvPr id="15" name="Imagen 14">
            <a:extLst>
              <a:ext uri="{FF2B5EF4-FFF2-40B4-BE49-F238E27FC236}">
                <a16:creationId xmlns:a16="http://schemas.microsoft.com/office/drawing/2014/main" id="{6BF15402-6711-4D08-897E-62831511B443}"/>
              </a:ext>
            </a:extLst>
          </p:cNvPr>
          <p:cNvPicPr>
            <a:picLocks noChangeAspect="1"/>
          </p:cNvPicPr>
          <p:nvPr/>
        </p:nvPicPr>
        <p:blipFill>
          <a:blip r:embed="rId6" cstate="print"/>
          <a:stretch>
            <a:fillRect/>
          </a:stretch>
        </p:blipFill>
        <p:spPr>
          <a:xfrm>
            <a:off x="7664925" y="1444274"/>
            <a:ext cx="1284656" cy="1887818"/>
          </a:xfrm>
          <a:prstGeom prst="rect">
            <a:avLst/>
          </a:prstGeom>
        </p:spPr>
      </p:pic>
      <p:sp>
        <p:nvSpPr>
          <p:cNvPr id="16" name="Rectángulo 15">
            <a:extLst>
              <a:ext uri="{FF2B5EF4-FFF2-40B4-BE49-F238E27FC236}">
                <a16:creationId xmlns:a16="http://schemas.microsoft.com/office/drawing/2014/main" id="{CD636017-19A1-49BC-904A-45A9D88E4DBC}"/>
              </a:ext>
            </a:extLst>
          </p:cNvPr>
          <p:cNvSpPr/>
          <p:nvPr/>
        </p:nvSpPr>
        <p:spPr>
          <a:xfrm>
            <a:off x="7751191" y="2037437"/>
            <a:ext cx="1029397" cy="1294655"/>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6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de la pregunta">
            <a:extLst>
              <a:ext uri="{FF2B5EF4-FFF2-40B4-BE49-F238E27FC236}">
                <a16:creationId xmlns:a16="http://schemas.microsoft.com/office/drawing/2014/main" id="{555CC457-7DF5-4437-96F1-7030558A44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6005" t="21236" r="5138" b="16040"/>
          <a:stretch/>
        </p:blipFill>
        <p:spPr bwMode="auto">
          <a:xfrm>
            <a:off x="1913467" y="1806960"/>
            <a:ext cx="6112934" cy="36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61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721665" y="2169599"/>
            <a:ext cx="7132958" cy="1938992"/>
          </a:xfrm>
          <a:prstGeom prst="rect">
            <a:avLst/>
          </a:prstGeom>
        </p:spPr>
        <p:txBody>
          <a:bodyPr wrap="square">
            <a:spAutoFit/>
          </a:bodyPr>
          <a:lstStyle/>
          <a:p>
            <a:endParaRPr lang="es-ES_tradnl" sz="2000" dirty="0"/>
          </a:p>
          <a:p>
            <a:pPr marL="342900" indent="-342900">
              <a:buFont typeface="+mj-lt"/>
              <a:buAutoNum type="arabicPeriod"/>
            </a:pPr>
            <a:r>
              <a:rPr lang="es-ES_tradnl" sz="2000" dirty="0"/>
              <a:t>Daño articular (</a:t>
            </a:r>
            <a:r>
              <a:rPr lang="es-ES_tradnl" sz="2000" dirty="0" err="1"/>
              <a:t>yatrogenia</a:t>
            </a:r>
            <a:r>
              <a:rPr lang="es-ES_tradnl" sz="2000" dirty="0"/>
              <a:t>)</a:t>
            </a:r>
          </a:p>
          <a:p>
            <a:pPr marL="342900" indent="-342900">
              <a:buFont typeface="+mj-lt"/>
              <a:buAutoNum type="arabicPeriod"/>
            </a:pPr>
            <a:r>
              <a:rPr lang="es-ES_tradnl" sz="2000" dirty="0"/>
              <a:t>Fresado a </a:t>
            </a:r>
            <a:r>
              <a:rPr lang="es-ES_tradnl" sz="2000" dirty="0" err="1"/>
              <a:t>traves</a:t>
            </a:r>
            <a:r>
              <a:rPr lang="es-ES_tradnl" sz="2000" dirty="0"/>
              <a:t> de la rodilla (diseminación bacteriana)</a:t>
            </a:r>
          </a:p>
          <a:p>
            <a:pPr marL="342900" indent="-342900">
              <a:buFont typeface="+mj-lt"/>
              <a:buAutoNum type="arabicPeriod"/>
            </a:pPr>
            <a:r>
              <a:rPr lang="es-ES_tradnl" sz="2000" dirty="0"/>
              <a:t>Mayor dificultad para mantener distancia y rotaciones</a:t>
            </a:r>
          </a:p>
          <a:p>
            <a:pPr marL="342900" indent="-342900">
              <a:buFont typeface="+mj-lt"/>
              <a:buAutoNum type="arabicPeriod"/>
            </a:pPr>
            <a:r>
              <a:rPr lang="es-ES_tradnl" sz="2000" dirty="0"/>
              <a:t>Fracturas peri implante más frecuentes</a:t>
            </a:r>
          </a:p>
          <a:p>
            <a:pPr marL="342900" indent="-342900">
              <a:buFont typeface="+mj-lt"/>
              <a:buAutoNum type="arabicPeriod"/>
            </a:pPr>
            <a:r>
              <a:rPr lang="es-ES_tradnl" sz="2000" dirty="0"/>
              <a:t>Gonalgia </a:t>
            </a:r>
            <a:r>
              <a:rPr lang="es-ES_tradnl" sz="2000" dirty="0" err="1"/>
              <a:t>postop</a:t>
            </a:r>
            <a:r>
              <a:rPr lang="es-ES_tradnl" sz="2000" dirty="0"/>
              <a:t>: ¿es real?</a:t>
            </a:r>
          </a:p>
        </p:txBody>
      </p:sp>
      <p:sp>
        <p:nvSpPr>
          <p:cNvPr id="12" name="CuadroTexto 11"/>
          <p:cNvSpPr txBox="1"/>
          <p:nvPr/>
        </p:nvSpPr>
        <p:spPr>
          <a:xfrm>
            <a:off x="2416556" y="1165370"/>
            <a:ext cx="4315817" cy="461665"/>
          </a:xfrm>
          <a:prstGeom prst="rect">
            <a:avLst/>
          </a:prstGeom>
          <a:noFill/>
        </p:spPr>
        <p:txBody>
          <a:bodyPr wrap="none" rtlCol="0">
            <a:spAutoFit/>
          </a:bodyPr>
          <a:lstStyle/>
          <a:p>
            <a:r>
              <a:rPr lang="es-ES_tradnl" sz="2400" b="1" i="1" dirty="0">
                <a:solidFill>
                  <a:srgbClr val="31859C"/>
                </a:solidFill>
              </a:rPr>
              <a:t>Retrógrado     vs     Anterógrado</a:t>
            </a:r>
          </a:p>
        </p:txBody>
      </p:sp>
      <p:pic>
        <p:nvPicPr>
          <p:cNvPr id="13" name="Imagen 12"/>
          <p:cNvPicPr>
            <a:picLocks noChangeAspect="1"/>
          </p:cNvPicPr>
          <p:nvPr/>
        </p:nvPicPr>
        <p:blipFill>
          <a:blip r:embed="rId3"/>
          <a:stretch>
            <a:fillRect/>
          </a:stretch>
        </p:blipFill>
        <p:spPr>
          <a:xfrm>
            <a:off x="4474848" y="4350179"/>
            <a:ext cx="4379775" cy="2220804"/>
          </a:xfrm>
          <a:prstGeom prst="rect">
            <a:avLst/>
          </a:prstGeom>
        </p:spPr>
      </p:pic>
      <p:sp>
        <p:nvSpPr>
          <p:cNvPr id="15" name="CuadroTexto 14"/>
          <p:cNvSpPr txBox="1"/>
          <p:nvPr/>
        </p:nvSpPr>
        <p:spPr>
          <a:xfrm>
            <a:off x="1011907" y="671297"/>
            <a:ext cx="1964625" cy="400110"/>
          </a:xfrm>
          <a:prstGeom prst="rect">
            <a:avLst/>
          </a:prstGeom>
          <a:noFill/>
          <a:ln>
            <a:solidFill>
              <a:srgbClr val="4691BD"/>
            </a:solidFill>
          </a:ln>
        </p:spPr>
        <p:txBody>
          <a:bodyPr wrap="none" rtlCol="0">
            <a:spAutoFit/>
          </a:bodyPr>
          <a:lstStyle/>
          <a:p>
            <a:r>
              <a:rPr lang="es-ES_tradnl" sz="2000" b="1" i="1" dirty="0">
                <a:solidFill>
                  <a:srgbClr val="4691BD"/>
                </a:solidFill>
              </a:rPr>
              <a:t>Tipos de síntesis</a:t>
            </a:r>
          </a:p>
        </p:txBody>
      </p:sp>
      <p:sp>
        <p:nvSpPr>
          <p:cNvPr id="2" name="CuadroTexto 1"/>
          <p:cNvSpPr txBox="1"/>
          <p:nvPr/>
        </p:nvSpPr>
        <p:spPr>
          <a:xfrm>
            <a:off x="1011905" y="1924766"/>
            <a:ext cx="3683316" cy="400110"/>
          </a:xfrm>
          <a:prstGeom prst="rect">
            <a:avLst/>
          </a:prstGeom>
          <a:noFill/>
        </p:spPr>
        <p:txBody>
          <a:bodyPr wrap="none" rtlCol="0">
            <a:spAutoFit/>
          </a:bodyPr>
          <a:lstStyle/>
          <a:p>
            <a:r>
              <a:rPr lang="es-ES_tradnl" sz="2000" b="1" dirty="0"/>
              <a:t>Retrogrado:  desventajas-contras</a:t>
            </a:r>
          </a:p>
        </p:txBody>
      </p:sp>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61DB36C0-70C0-4CAC-A6D6-BC7D14807F50}"/>
              </a:ext>
            </a:extLst>
          </p:cNvPr>
          <p:cNvPicPr>
            <a:picLocks noChangeAspect="1"/>
          </p:cNvPicPr>
          <p:nvPr/>
        </p:nvPicPr>
        <p:blipFill>
          <a:blip r:embed="rId4"/>
          <a:stretch>
            <a:fillRect/>
          </a:stretch>
        </p:blipFill>
        <p:spPr>
          <a:xfrm>
            <a:off x="1330513" y="4353424"/>
            <a:ext cx="3077016" cy="1808058"/>
          </a:xfrm>
          <a:prstGeom prst="rect">
            <a:avLst/>
          </a:prstGeom>
        </p:spPr>
      </p:pic>
    </p:spTree>
    <p:extLst>
      <p:ext uri="{BB962C8B-B14F-4D97-AF65-F5344CB8AC3E}">
        <p14:creationId xmlns:p14="http://schemas.microsoft.com/office/powerpoint/2010/main" val="40988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3063202" y="1165370"/>
            <a:ext cx="4315817" cy="461665"/>
          </a:xfrm>
          <a:prstGeom prst="rect">
            <a:avLst/>
          </a:prstGeom>
          <a:noFill/>
        </p:spPr>
        <p:txBody>
          <a:bodyPr wrap="none" rtlCol="0">
            <a:spAutoFit/>
          </a:bodyPr>
          <a:lstStyle/>
          <a:p>
            <a:r>
              <a:rPr lang="es-ES_tradnl" sz="2400" b="1" i="1" dirty="0">
                <a:solidFill>
                  <a:srgbClr val="31859C"/>
                </a:solidFill>
              </a:rPr>
              <a:t>Retrógrado     vs     Anterógrado</a:t>
            </a:r>
          </a:p>
        </p:txBody>
      </p:sp>
      <p:pic>
        <p:nvPicPr>
          <p:cNvPr id="3" name="Imagen 2"/>
          <p:cNvPicPr>
            <a:picLocks noChangeAspect="1"/>
          </p:cNvPicPr>
          <p:nvPr/>
        </p:nvPicPr>
        <p:blipFill>
          <a:blip r:embed="rId3"/>
          <a:stretch>
            <a:fillRect/>
          </a:stretch>
        </p:blipFill>
        <p:spPr>
          <a:xfrm>
            <a:off x="999425" y="2028146"/>
            <a:ext cx="4868332" cy="1894505"/>
          </a:xfrm>
          <a:prstGeom prst="rect">
            <a:avLst/>
          </a:prstGeom>
          <a:ln>
            <a:solidFill>
              <a:srgbClr val="FF0000"/>
            </a:solidFill>
          </a:ln>
        </p:spPr>
      </p:pic>
      <p:pic>
        <p:nvPicPr>
          <p:cNvPr id="2" name="Imagen 1"/>
          <p:cNvPicPr>
            <a:picLocks noChangeAspect="1"/>
          </p:cNvPicPr>
          <p:nvPr/>
        </p:nvPicPr>
        <p:blipFill>
          <a:blip r:embed="rId4"/>
          <a:stretch>
            <a:fillRect/>
          </a:stretch>
        </p:blipFill>
        <p:spPr>
          <a:xfrm>
            <a:off x="4978758" y="4076446"/>
            <a:ext cx="4162778" cy="2289335"/>
          </a:xfrm>
          <a:prstGeom prst="rect">
            <a:avLst/>
          </a:prstGeom>
          <a:ln>
            <a:solidFill>
              <a:srgbClr val="009B01"/>
            </a:solidFill>
          </a:ln>
        </p:spPr>
      </p:pic>
      <p:sp>
        <p:nvSpPr>
          <p:cNvPr id="4" name="CuadroTexto 3"/>
          <p:cNvSpPr txBox="1"/>
          <p:nvPr/>
        </p:nvSpPr>
        <p:spPr>
          <a:xfrm>
            <a:off x="6262868" y="2546642"/>
            <a:ext cx="2610556" cy="646331"/>
          </a:xfrm>
          <a:prstGeom prst="rect">
            <a:avLst/>
          </a:prstGeom>
          <a:noFill/>
        </p:spPr>
        <p:txBody>
          <a:bodyPr wrap="square" rtlCol="0">
            <a:spAutoFit/>
          </a:bodyPr>
          <a:lstStyle/>
          <a:p>
            <a:pPr algn="ctr"/>
            <a:r>
              <a:rPr lang="es-ES_tradnl" dirty="0">
                <a:solidFill>
                  <a:srgbClr val="FF0000"/>
                </a:solidFill>
              </a:rPr>
              <a:t>Cierto retraso en recuperar la función</a:t>
            </a:r>
          </a:p>
        </p:txBody>
      </p:sp>
      <p:sp>
        <p:nvSpPr>
          <p:cNvPr id="5" name="CuadroTexto 4"/>
          <p:cNvSpPr txBox="1"/>
          <p:nvPr/>
        </p:nvSpPr>
        <p:spPr>
          <a:xfrm>
            <a:off x="1731647" y="4776161"/>
            <a:ext cx="2663109" cy="830997"/>
          </a:xfrm>
          <a:prstGeom prst="rect">
            <a:avLst/>
          </a:prstGeom>
          <a:noFill/>
        </p:spPr>
        <p:txBody>
          <a:bodyPr wrap="none" rtlCol="0">
            <a:spAutoFit/>
          </a:bodyPr>
          <a:lstStyle/>
          <a:p>
            <a:pPr algn="ctr"/>
            <a:r>
              <a:rPr lang="es-ES_tradnl" sz="2400" dirty="0">
                <a:solidFill>
                  <a:srgbClr val="009B01"/>
                </a:solidFill>
              </a:rPr>
              <a:t>No diferencias en el </a:t>
            </a:r>
          </a:p>
          <a:p>
            <a:pPr algn="ctr"/>
            <a:r>
              <a:rPr lang="es-ES_tradnl" sz="2400" dirty="0">
                <a:solidFill>
                  <a:srgbClr val="009B01"/>
                </a:solidFill>
              </a:rPr>
              <a:t>resultado final</a:t>
            </a:r>
          </a:p>
        </p:txBody>
      </p:sp>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86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593276" y="2151727"/>
            <a:ext cx="2056973" cy="2862322"/>
          </a:xfrm>
          <a:prstGeom prst="rect">
            <a:avLst/>
          </a:prstGeom>
          <a:noFill/>
        </p:spPr>
        <p:txBody>
          <a:bodyPr wrap="none" rtlCol="0">
            <a:spAutoFit/>
          </a:bodyPr>
          <a:lstStyle/>
          <a:p>
            <a:pPr marL="285750" indent="-285750">
              <a:buFont typeface="Arial"/>
              <a:buChar char="•"/>
            </a:pPr>
            <a:r>
              <a:rPr lang="es-ES_tradnl" sz="2000" dirty="0">
                <a:solidFill>
                  <a:srgbClr val="31859C"/>
                </a:solidFill>
              </a:rPr>
              <a:t>Bloqueadas</a:t>
            </a:r>
          </a:p>
          <a:p>
            <a:pPr marL="285750" indent="-285750">
              <a:buFont typeface="Arial"/>
              <a:buChar char="•"/>
            </a:pPr>
            <a:endParaRPr lang="es-ES_tradnl" sz="2000" dirty="0">
              <a:solidFill>
                <a:srgbClr val="31859C"/>
              </a:solidFill>
            </a:endParaRPr>
          </a:p>
          <a:p>
            <a:pPr marL="285750" indent="-285750">
              <a:buFont typeface="Arial"/>
              <a:buChar char="•"/>
            </a:pPr>
            <a:r>
              <a:rPr lang="es-ES_tradnl" sz="2000" dirty="0">
                <a:solidFill>
                  <a:srgbClr val="31859C"/>
                </a:solidFill>
              </a:rPr>
              <a:t>DCS</a:t>
            </a:r>
          </a:p>
          <a:p>
            <a:pPr marL="285750" indent="-285750">
              <a:buFont typeface="Arial"/>
              <a:buChar char="•"/>
            </a:pPr>
            <a:endParaRPr lang="es-ES_tradnl" sz="2000" dirty="0">
              <a:solidFill>
                <a:srgbClr val="31859C"/>
              </a:solidFill>
            </a:endParaRPr>
          </a:p>
          <a:p>
            <a:pPr marL="285750" indent="-285750">
              <a:buFont typeface="Arial"/>
              <a:buChar char="•"/>
            </a:pPr>
            <a:r>
              <a:rPr lang="es-ES_tradnl" sz="2000" dirty="0">
                <a:solidFill>
                  <a:srgbClr val="31859C"/>
                </a:solidFill>
              </a:rPr>
              <a:t>LC-DCP</a:t>
            </a:r>
          </a:p>
          <a:p>
            <a:pPr marL="285750" indent="-285750">
              <a:buFont typeface="Arial"/>
              <a:buChar char="•"/>
            </a:pPr>
            <a:endParaRPr lang="es-ES_tradnl" sz="2000" dirty="0">
              <a:solidFill>
                <a:srgbClr val="31859C"/>
              </a:solidFill>
            </a:endParaRPr>
          </a:p>
          <a:p>
            <a:pPr marL="285750" indent="-285750">
              <a:buFont typeface="Arial"/>
              <a:buChar char="•"/>
            </a:pPr>
            <a:r>
              <a:rPr lang="es-ES_tradnl" sz="2000" dirty="0">
                <a:solidFill>
                  <a:srgbClr val="31859C"/>
                </a:solidFill>
              </a:rPr>
              <a:t>Doble placa 3.5</a:t>
            </a:r>
          </a:p>
          <a:p>
            <a:pPr marL="285750" indent="-285750">
              <a:buFont typeface="Arial"/>
              <a:buChar char="•"/>
            </a:pPr>
            <a:endParaRPr lang="es-ES_tradnl" sz="2000" dirty="0">
              <a:solidFill>
                <a:srgbClr val="31859C"/>
              </a:solidFill>
            </a:endParaRPr>
          </a:p>
          <a:p>
            <a:pPr marL="285750" indent="-285750">
              <a:buFont typeface="Arial"/>
              <a:buChar char="•"/>
            </a:pPr>
            <a:r>
              <a:rPr lang="es-ES_tradnl" sz="2000" dirty="0">
                <a:solidFill>
                  <a:srgbClr val="31859C"/>
                </a:solidFill>
              </a:rPr>
              <a:t>Flexibles</a:t>
            </a:r>
          </a:p>
        </p:txBody>
      </p:sp>
      <p:pic>
        <p:nvPicPr>
          <p:cNvPr id="11" name="Imagen 10"/>
          <p:cNvPicPr>
            <a:picLocks noChangeAspect="1"/>
          </p:cNvPicPr>
          <p:nvPr/>
        </p:nvPicPr>
        <p:blipFill>
          <a:blip r:embed="rId3">
            <a:alphaModFix amt="72000"/>
          </a:blip>
          <a:stretch>
            <a:fillRect/>
          </a:stretch>
        </p:blipFill>
        <p:spPr>
          <a:xfrm>
            <a:off x="4190419" y="1956597"/>
            <a:ext cx="4744407" cy="3558305"/>
          </a:xfrm>
          <a:prstGeom prst="rect">
            <a:avLst/>
          </a:prstGeom>
        </p:spPr>
      </p:pic>
      <p:sp>
        <p:nvSpPr>
          <p:cNvPr id="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b="1" dirty="0"/>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CACAEBD-3D96-44B8-9BDA-EFEDEC46B9E6}"/>
              </a:ext>
            </a:extLst>
          </p:cNvPr>
          <p:cNvSpPr txBox="1"/>
          <p:nvPr/>
        </p:nvSpPr>
        <p:spPr>
          <a:xfrm>
            <a:off x="2007807" y="3052802"/>
            <a:ext cx="1127616" cy="523220"/>
          </a:xfrm>
          <a:prstGeom prst="rect">
            <a:avLst/>
          </a:prstGeom>
          <a:noFill/>
          <a:ln>
            <a:solidFill>
              <a:srgbClr val="4691BD"/>
            </a:solidFill>
          </a:ln>
        </p:spPr>
        <p:txBody>
          <a:bodyPr wrap="none" rtlCol="0">
            <a:spAutoFit/>
          </a:bodyPr>
          <a:lstStyle/>
          <a:p>
            <a:pPr algn="ctr"/>
            <a:r>
              <a:rPr lang="es-ES_tradnl" sz="2800" b="1" i="1" dirty="0">
                <a:solidFill>
                  <a:srgbClr val="4691BD"/>
                </a:solidFill>
              </a:rPr>
              <a:t>Placas</a:t>
            </a:r>
          </a:p>
        </p:txBody>
      </p:sp>
    </p:spTree>
    <p:extLst>
      <p:ext uri="{BB962C8B-B14F-4D97-AF65-F5344CB8AC3E}">
        <p14:creationId xmlns:p14="http://schemas.microsoft.com/office/powerpoint/2010/main" val="383692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916056" y="1508669"/>
            <a:ext cx="2436184" cy="461665"/>
          </a:xfrm>
          <a:prstGeom prst="rect">
            <a:avLst/>
          </a:prstGeom>
          <a:noFill/>
        </p:spPr>
        <p:txBody>
          <a:bodyPr wrap="none" rtlCol="0">
            <a:spAutoFit/>
          </a:bodyPr>
          <a:lstStyle/>
          <a:p>
            <a:r>
              <a:rPr lang="es-ES_tradnl" sz="2400" b="1" dirty="0"/>
              <a:t>Indicación idónea</a:t>
            </a:r>
          </a:p>
        </p:txBody>
      </p:sp>
      <p:pic>
        <p:nvPicPr>
          <p:cNvPr id="4" name="Imagen 3"/>
          <p:cNvPicPr>
            <a:picLocks noChangeAspect="1"/>
          </p:cNvPicPr>
          <p:nvPr/>
        </p:nvPicPr>
        <p:blipFill>
          <a:blip r:embed="rId3"/>
          <a:stretch>
            <a:fillRect/>
          </a:stretch>
        </p:blipFill>
        <p:spPr>
          <a:xfrm>
            <a:off x="2181289" y="3795890"/>
            <a:ext cx="5673371" cy="2100487"/>
          </a:xfrm>
          <a:prstGeom prst="rect">
            <a:avLst/>
          </a:prstGeom>
        </p:spPr>
      </p:pic>
      <p:sp>
        <p:nvSpPr>
          <p:cNvPr id="5" name="Flecha abajo 4"/>
          <p:cNvSpPr/>
          <p:nvPr/>
        </p:nvSpPr>
        <p:spPr>
          <a:xfrm>
            <a:off x="4438707" y="2314222"/>
            <a:ext cx="1538111" cy="409223"/>
          </a:xfrm>
          <a:prstGeom prst="downArrow">
            <a:avLst/>
          </a:prstGeom>
          <a:solidFill>
            <a:srgbClr val="9848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CuadroTexto 5"/>
          <p:cNvSpPr txBox="1"/>
          <p:nvPr/>
        </p:nvSpPr>
        <p:spPr>
          <a:xfrm>
            <a:off x="3493260" y="3028889"/>
            <a:ext cx="3493264" cy="400110"/>
          </a:xfrm>
          <a:prstGeom prst="rect">
            <a:avLst/>
          </a:prstGeom>
          <a:noFill/>
        </p:spPr>
        <p:txBody>
          <a:bodyPr wrap="none" rtlCol="0">
            <a:spAutoFit/>
          </a:bodyPr>
          <a:lstStyle/>
          <a:p>
            <a:r>
              <a:rPr lang="es-ES_tradnl" sz="2000" b="1" dirty="0">
                <a:solidFill>
                  <a:schemeClr val="accent6">
                    <a:lumMod val="50000"/>
                  </a:schemeClr>
                </a:solidFill>
              </a:rPr>
              <a:t>Fracturas articulares complejas</a:t>
            </a:r>
          </a:p>
        </p:txBody>
      </p:sp>
      <p:sp>
        <p:nvSpPr>
          <p:cNvPr id="8" name="Elipse 7"/>
          <p:cNvSpPr/>
          <p:nvPr/>
        </p:nvSpPr>
        <p:spPr>
          <a:xfrm>
            <a:off x="5976816" y="3570113"/>
            <a:ext cx="2088448" cy="265288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b="1" dirty="0"/>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1"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9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162810" y="1654592"/>
            <a:ext cx="2528156" cy="461665"/>
          </a:xfrm>
          <a:prstGeom prst="rect">
            <a:avLst/>
          </a:prstGeom>
          <a:noFill/>
        </p:spPr>
        <p:txBody>
          <a:bodyPr wrap="none" rtlCol="0">
            <a:spAutoFit/>
          </a:bodyPr>
          <a:lstStyle/>
          <a:p>
            <a:r>
              <a:rPr lang="es-ES_tradnl" sz="2400" b="1" dirty="0"/>
              <a:t>Otras indicaciones</a:t>
            </a:r>
          </a:p>
        </p:txBody>
      </p:sp>
      <p:sp>
        <p:nvSpPr>
          <p:cNvPr id="5" name="Flecha abajo 4"/>
          <p:cNvSpPr/>
          <p:nvPr/>
        </p:nvSpPr>
        <p:spPr>
          <a:xfrm>
            <a:off x="4685459" y="2460147"/>
            <a:ext cx="1538111" cy="409222"/>
          </a:xfrm>
          <a:prstGeom prst="downArrow">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Rectángulo 6"/>
          <p:cNvSpPr/>
          <p:nvPr/>
        </p:nvSpPr>
        <p:spPr>
          <a:xfrm>
            <a:off x="3610931" y="3199949"/>
            <a:ext cx="5225277" cy="1938993"/>
          </a:xfrm>
          <a:prstGeom prst="rect">
            <a:avLst/>
          </a:prstGeom>
          <a:ln>
            <a:solidFill>
              <a:schemeClr val="accent6">
                <a:lumMod val="50000"/>
              </a:schemeClr>
            </a:solidFill>
          </a:ln>
        </p:spPr>
        <p:txBody>
          <a:bodyPr wrap="square">
            <a:spAutoFit/>
          </a:bodyPr>
          <a:lstStyle/>
          <a:p>
            <a:pPr marL="285750" indent="-285750">
              <a:buFont typeface="Arial"/>
              <a:buChar char="•"/>
            </a:pPr>
            <a:r>
              <a:rPr lang="es-ES_tradnl" sz="2000" dirty="0">
                <a:solidFill>
                  <a:schemeClr val="accent6">
                    <a:lumMod val="50000"/>
                  </a:schemeClr>
                </a:solidFill>
              </a:rPr>
              <a:t>Segmento condíleo corto para EM 	</a:t>
            </a:r>
          </a:p>
          <a:p>
            <a:pPr marL="285750" indent="-285750">
              <a:buFont typeface="Arial"/>
              <a:buChar char="•"/>
            </a:pPr>
            <a:endParaRPr lang="es-ES_tradnl" sz="2000" dirty="0">
              <a:solidFill>
                <a:schemeClr val="accent6">
                  <a:lumMod val="50000"/>
                </a:schemeClr>
              </a:solidFill>
            </a:endParaRPr>
          </a:p>
          <a:p>
            <a:pPr marL="285750" indent="-285750">
              <a:buFont typeface="Arial"/>
              <a:buChar char="•"/>
            </a:pPr>
            <a:r>
              <a:rPr lang="es-ES_tradnl" sz="2000" dirty="0">
                <a:solidFill>
                  <a:schemeClr val="accent6">
                    <a:lumMod val="50000"/>
                  </a:schemeClr>
                </a:solidFill>
              </a:rPr>
              <a:t>Fracturas periprotésicas con “cajón cerrado” </a:t>
            </a:r>
          </a:p>
          <a:p>
            <a:endParaRPr lang="es-ES_tradnl" sz="2000" dirty="0">
              <a:solidFill>
                <a:schemeClr val="accent6">
                  <a:lumMod val="50000"/>
                </a:schemeClr>
              </a:solidFill>
            </a:endParaRPr>
          </a:p>
          <a:p>
            <a:pPr marL="285750" indent="-285750">
              <a:buFont typeface="Arial"/>
              <a:buChar char="•"/>
            </a:pPr>
            <a:r>
              <a:rPr lang="es-ES_tradnl" sz="2000" dirty="0">
                <a:solidFill>
                  <a:schemeClr val="accent6">
                    <a:lumMod val="50000"/>
                  </a:schemeClr>
                </a:solidFill>
              </a:rPr>
              <a:t>Portador de PTC o clavos anterógrados</a:t>
            </a:r>
          </a:p>
          <a:p>
            <a:r>
              <a:rPr lang="es-ES_tradnl" sz="2000" dirty="0">
                <a:solidFill>
                  <a:schemeClr val="accent6">
                    <a:lumMod val="50000"/>
                  </a:schemeClr>
                </a:solidFill>
              </a:rPr>
              <a:t>		(</a:t>
            </a:r>
            <a:r>
              <a:rPr lang="es-ES_tradnl" sz="2000" dirty="0" err="1">
                <a:solidFill>
                  <a:schemeClr val="accent6">
                    <a:lumMod val="50000"/>
                  </a:schemeClr>
                </a:solidFill>
              </a:rPr>
              <a:t>overlaping</a:t>
            </a:r>
            <a:r>
              <a:rPr lang="es-ES_tradnl" sz="2000" dirty="0">
                <a:solidFill>
                  <a:schemeClr val="accent6">
                    <a:lumMod val="50000"/>
                  </a:schemeClr>
                </a:solidFill>
              </a:rPr>
              <a:t>)</a:t>
            </a:r>
          </a:p>
        </p:txBody>
      </p:sp>
      <p:pic>
        <p:nvPicPr>
          <p:cNvPr id="16" name="Picture 3"/>
          <p:cNvPicPr>
            <a:picLocks noChangeAspect="1" noChangeArrowheads="1"/>
          </p:cNvPicPr>
          <p:nvPr/>
        </p:nvPicPr>
        <p:blipFill>
          <a:blip r:embed="rId3" cstate="print"/>
          <a:srcRect l="20339" r="17288"/>
          <a:stretch>
            <a:fillRect/>
          </a:stretch>
        </p:blipFill>
        <p:spPr bwMode="auto">
          <a:xfrm>
            <a:off x="993402" y="1569292"/>
            <a:ext cx="2027239" cy="2600154"/>
          </a:xfrm>
          <a:prstGeom prst="rect">
            <a:avLst/>
          </a:prstGeom>
          <a:noFill/>
          <a:ln w="9525">
            <a:noFill/>
            <a:miter lim="800000"/>
            <a:headEnd/>
            <a:tailEnd/>
          </a:ln>
        </p:spPr>
      </p:pic>
      <p:sp>
        <p:nvSpPr>
          <p:cNvPr id="11"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b="1" dirty="0"/>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3"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5D54FC8E-C5A6-44FA-A868-E10F0FB4FD6C}"/>
              </a:ext>
            </a:extLst>
          </p:cNvPr>
          <p:cNvPicPr>
            <a:picLocks noChangeAspect="1"/>
          </p:cNvPicPr>
          <p:nvPr/>
        </p:nvPicPr>
        <p:blipFill>
          <a:blip r:embed="rId4"/>
          <a:stretch>
            <a:fillRect/>
          </a:stretch>
        </p:blipFill>
        <p:spPr>
          <a:xfrm>
            <a:off x="1253413" y="4229065"/>
            <a:ext cx="1689194" cy="2418618"/>
          </a:xfrm>
          <a:prstGeom prst="rect">
            <a:avLst/>
          </a:prstGeom>
        </p:spPr>
      </p:pic>
      <p:pic>
        <p:nvPicPr>
          <p:cNvPr id="4" name="Imagen 3">
            <a:extLst>
              <a:ext uri="{FF2B5EF4-FFF2-40B4-BE49-F238E27FC236}">
                <a16:creationId xmlns:a16="http://schemas.microsoft.com/office/drawing/2014/main" id="{9B94D19A-02BB-4562-8B52-E17806F8F7FA}"/>
              </a:ext>
            </a:extLst>
          </p:cNvPr>
          <p:cNvPicPr>
            <a:picLocks noChangeAspect="1"/>
          </p:cNvPicPr>
          <p:nvPr/>
        </p:nvPicPr>
        <p:blipFill>
          <a:blip r:embed="rId5"/>
          <a:stretch>
            <a:fillRect/>
          </a:stretch>
        </p:blipFill>
        <p:spPr>
          <a:xfrm>
            <a:off x="945777" y="4442593"/>
            <a:ext cx="2528156" cy="2197088"/>
          </a:xfrm>
          <a:prstGeom prst="rect">
            <a:avLst/>
          </a:prstGeom>
        </p:spPr>
      </p:pic>
      <p:sp>
        <p:nvSpPr>
          <p:cNvPr id="2" name="Elipse 1">
            <a:extLst>
              <a:ext uri="{FF2B5EF4-FFF2-40B4-BE49-F238E27FC236}">
                <a16:creationId xmlns:a16="http://schemas.microsoft.com/office/drawing/2014/main" id="{A7FE8D90-AD46-4CDF-8B9B-FCFD070CCB35}"/>
              </a:ext>
            </a:extLst>
          </p:cNvPr>
          <p:cNvSpPr/>
          <p:nvPr/>
        </p:nvSpPr>
        <p:spPr>
          <a:xfrm>
            <a:off x="2350518" y="1915064"/>
            <a:ext cx="544464" cy="52783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426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2849498" y="1138552"/>
            <a:ext cx="3951180" cy="3689562"/>
          </a:xfrm>
          <a:prstGeom prst="rect">
            <a:avLst/>
          </a:prstGeom>
        </p:spPr>
      </p:pic>
      <p:sp>
        <p:nvSpPr>
          <p:cNvPr id="3" name="CuadroTexto 2"/>
          <p:cNvSpPr txBox="1"/>
          <p:nvPr/>
        </p:nvSpPr>
        <p:spPr>
          <a:xfrm>
            <a:off x="3087166" y="2689237"/>
            <a:ext cx="3484911" cy="461665"/>
          </a:xfrm>
          <a:prstGeom prst="rect">
            <a:avLst/>
          </a:prstGeom>
          <a:noFill/>
          <a:ln>
            <a:solidFill>
              <a:srgbClr val="FF6600"/>
            </a:solidFill>
          </a:ln>
        </p:spPr>
        <p:txBody>
          <a:bodyPr wrap="none" rtlCol="0">
            <a:spAutoFit/>
          </a:bodyPr>
          <a:lstStyle/>
          <a:p>
            <a:r>
              <a:rPr lang="es-ES_tradnl" sz="2400" b="1" i="1" dirty="0">
                <a:solidFill>
                  <a:srgbClr val="FF0000"/>
                </a:solidFill>
              </a:rPr>
              <a:t>“…Longitud de trabajo…”</a:t>
            </a:r>
          </a:p>
        </p:txBody>
      </p:sp>
      <p:sp>
        <p:nvSpPr>
          <p:cNvPr id="9"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b="1" dirty="0"/>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0"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0E3B434A-916A-4D7D-915F-326E3942F4C6}"/>
              </a:ext>
            </a:extLst>
          </p:cNvPr>
          <p:cNvGrpSpPr/>
          <p:nvPr/>
        </p:nvGrpSpPr>
        <p:grpSpPr>
          <a:xfrm>
            <a:off x="2655124" y="3365164"/>
            <a:ext cx="4145554" cy="3492836"/>
            <a:chOff x="-3536830" y="2114385"/>
            <a:chExt cx="4145554" cy="3492836"/>
          </a:xfrm>
        </p:grpSpPr>
        <p:sp>
          <p:nvSpPr>
            <p:cNvPr id="2" name="Rectángulo 1">
              <a:extLst>
                <a:ext uri="{FF2B5EF4-FFF2-40B4-BE49-F238E27FC236}">
                  <a16:creationId xmlns:a16="http://schemas.microsoft.com/office/drawing/2014/main" id="{B0361032-C0B5-44A0-8BA2-7A3A4D03E481}"/>
                </a:ext>
              </a:extLst>
            </p:cNvPr>
            <p:cNvSpPr/>
            <p:nvPr/>
          </p:nvSpPr>
          <p:spPr>
            <a:xfrm>
              <a:off x="-3536830" y="2114385"/>
              <a:ext cx="4145554" cy="349283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8">
              <a:extLst>
                <a:ext uri="{FF2B5EF4-FFF2-40B4-BE49-F238E27FC236}">
                  <a16:creationId xmlns:a16="http://schemas.microsoft.com/office/drawing/2014/main" id="{028F7CBD-3ACC-487C-AA36-183E353D4120}"/>
                </a:ext>
              </a:extLst>
            </p:cNvPr>
            <p:cNvPicPr>
              <a:picLocks noChangeAspect="1"/>
            </p:cNvPicPr>
            <p:nvPr/>
          </p:nvPicPr>
          <p:blipFill rotWithShape="1">
            <a:blip r:embed="rId4">
              <a:extLst>
                <a:ext uri="{28A0092B-C50C-407E-A947-70E740481C1C}">
                  <a14:useLocalDpi xmlns:a14="http://schemas.microsoft.com/office/drawing/2010/main" val="0"/>
                </a:ext>
              </a:extLst>
            </a:blip>
            <a:srcRect l="28077" t="7192" r="38052" b="2137"/>
            <a:stretch/>
          </p:blipFill>
          <p:spPr>
            <a:xfrm rot="1411809">
              <a:off x="-1772356" y="2488821"/>
              <a:ext cx="1903376" cy="2789541"/>
            </a:xfrm>
            <a:prstGeom prst="rect">
              <a:avLst/>
            </a:prstGeom>
          </p:spPr>
        </p:pic>
        <p:pic>
          <p:nvPicPr>
            <p:cNvPr id="7" name="Imagen 6">
              <a:extLst>
                <a:ext uri="{FF2B5EF4-FFF2-40B4-BE49-F238E27FC236}">
                  <a16:creationId xmlns:a16="http://schemas.microsoft.com/office/drawing/2014/main" id="{37FC0B18-C752-429E-B9ED-8C9F9FC66890}"/>
                </a:ext>
              </a:extLst>
            </p:cNvPr>
            <p:cNvPicPr>
              <a:picLocks noChangeAspect="1"/>
            </p:cNvPicPr>
            <p:nvPr/>
          </p:nvPicPr>
          <p:blipFill rotWithShape="1">
            <a:blip r:embed="rId5">
              <a:extLst>
                <a:ext uri="{28A0092B-C50C-407E-A947-70E740481C1C}">
                  <a14:useLocalDpi xmlns:a14="http://schemas.microsoft.com/office/drawing/2010/main" val="0"/>
                </a:ext>
              </a:extLst>
            </a:blip>
            <a:srcRect l="32548" t="4596" r="34151" b="1840"/>
            <a:stretch/>
          </p:blipFill>
          <p:spPr>
            <a:xfrm>
              <a:off x="-3524920" y="2346385"/>
              <a:ext cx="1825514" cy="2808084"/>
            </a:xfrm>
            <a:prstGeom prst="rect">
              <a:avLst/>
            </a:prstGeom>
          </p:spPr>
        </p:pic>
      </p:grpSp>
      <p:pic>
        <p:nvPicPr>
          <p:cNvPr id="5" name="Imagen 4">
            <a:extLst>
              <a:ext uri="{FF2B5EF4-FFF2-40B4-BE49-F238E27FC236}">
                <a16:creationId xmlns:a16="http://schemas.microsoft.com/office/drawing/2014/main" id="{636D3FBE-4E3F-4950-98F6-0EE5BF93452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891084" y="1172767"/>
            <a:ext cx="2003980" cy="4525116"/>
          </a:xfrm>
          <a:prstGeom prst="rect">
            <a:avLst/>
          </a:prstGeom>
        </p:spPr>
      </p:pic>
      <p:sp>
        <p:nvSpPr>
          <p:cNvPr id="6" name="Elipse 5">
            <a:extLst>
              <a:ext uri="{FF2B5EF4-FFF2-40B4-BE49-F238E27FC236}">
                <a16:creationId xmlns:a16="http://schemas.microsoft.com/office/drawing/2014/main" id="{16D711F7-38BA-4625-A850-30CD2C0D49FF}"/>
              </a:ext>
            </a:extLst>
          </p:cNvPr>
          <p:cNvSpPr/>
          <p:nvPr/>
        </p:nvSpPr>
        <p:spPr>
          <a:xfrm>
            <a:off x="6987396" y="4433977"/>
            <a:ext cx="1665244" cy="116499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5EF054E1-6C20-4B02-91F5-74489504D101}"/>
              </a:ext>
            </a:extLst>
          </p:cNvPr>
          <p:cNvSpPr/>
          <p:nvPr/>
        </p:nvSpPr>
        <p:spPr>
          <a:xfrm>
            <a:off x="6983142" y="1895934"/>
            <a:ext cx="1282401" cy="2501661"/>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848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181225" y="4987787"/>
            <a:ext cx="5782823" cy="1333500"/>
          </a:xfrm>
          <a:prstGeom prst="rect">
            <a:avLst/>
          </a:prstGeom>
          <a:ln>
            <a:solidFill>
              <a:srgbClr val="C0504D"/>
            </a:solidFill>
          </a:ln>
        </p:spPr>
      </p:pic>
      <p:pic>
        <p:nvPicPr>
          <p:cNvPr id="10" name="Imagen 9"/>
          <p:cNvPicPr>
            <a:picLocks noChangeAspect="1"/>
          </p:cNvPicPr>
          <p:nvPr/>
        </p:nvPicPr>
        <p:blipFill rotWithShape="1">
          <a:blip r:embed="rId5"/>
          <a:srcRect l="23495" t="28564" r="21980"/>
          <a:stretch/>
        </p:blipFill>
        <p:spPr>
          <a:xfrm>
            <a:off x="5514757" y="1078562"/>
            <a:ext cx="2944591" cy="2893363"/>
          </a:xfrm>
          <a:prstGeom prst="rect">
            <a:avLst/>
          </a:prstGeom>
          <a:ln>
            <a:solidFill>
              <a:srgbClr val="C0504D"/>
            </a:solidFill>
          </a:ln>
        </p:spPr>
      </p:pic>
      <p:pic>
        <p:nvPicPr>
          <p:cNvPr id="11" name="Imagen 10"/>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20096" t="20492" r="6466" b="53504"/>
          <a:stretch/>
        </p:blipFill>
        <p:spPr>
          <a:xfrm>
            <a:off x="6080512" y="5438374"/>
            <a:ext cx="1883536" cy="375145"/>
          </a:xfrm>
          <a:prstGeom prst="rect">
            <a:avLst/>
          </a:prstGeom>
          <a:ln>
            <a:solidFill>
              <a:schemeClr val="accent2"/>
            </a:solidFill>
          </a:ln>
        </p:spPr>
      </p:pic>
      <p:pic>
        <p:nvPicPr>
          <p:cNvPr id="13" name="Imagen 12"/>
          <p:cNvPicPr>
            <a:picLocks noChangeAspect="1"/>
          </p:cNvPicPr>
          <p:nvPr/>
        </p:nvPicPr>
        <p:blipFill>
          <a:blip r:embed="rId8"/>
          <a:stretch>
            <a:fillRect/>
          </a:stretch>
        </p:blipFill>
        <p:spPr>
          <a:xfrm>
            <a:off x="2064257" y="1360889"/>
            <a:ext cx="2880675" cy="2372912"/>
          </a:xfrm>
          <a:prstGeom prst="rect">
            <a:avLst/>
          </a:prstGeom>
        </p:spPr>
      </p:pic>
      <p:sp>
        <p:nvSpPr>
          <p:cNvPr id="14" name="CuadroTexto 13"/>
          <p:cNvSpPr txBox="1"/>
          <p:nvPr/>
        </p:nvSpPr>
        <p:spPr>
          <a:xfrm>
            <a:off x="2792480" y="4469616"/>
            <a:ext cx="4529180" cy="400110"/>
          </a:xfrm>
          <a:prstGeom prst="rect">
            <a:avLst/>
          </a:prstGeom>
          <a:solidFill>
            <a:srgbClr val="0000FF"/>
          </a:solidFill>
        </p:spPr>
        <p:txBody>
          <a:bodyPr wrap="none" rtlCol="0">
            <a:spAutoFit/>
          </a:bodyPr>
          <a:lstStyle/>
          <a:p>
            <a:r>
              <a:rPr lang="es-ES_tradnl" sz="2000" dirty="0">
                <a:solidFill>
                  <a:srgbClr val="FFFFFF"/>
                </a:solidFill>
              </a:rPr>
              <a:t>Objetivo: disminuir la rigidez del implante</a:t>
            </a:r>
          </a:p>
        </p:txBody>
      </p:sp>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b="1" dirty="0"/>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0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5073394" y="1305919"/>
            <a:ext cx="3994405" cy="2132606"/>
          </a:xfrm>
          <a:prstGeom prst="rect">
            <a:avLst/>
          </a:prstGeom>
        </p:spPr>
      </p:pic>
      <p:pic>
        <p:nvPicPr>
          <p:cNvPr id="12" name="Imagen 11"/>
          <p:cNvPicPr>
            <a:picLocks noChangeAspect="1"/>
          </p:cNvPicPr>
          <p:nvPr/>
        </p:nvPicPr>
        <p:blipFill>
          <a:blip r:embed="rId4"/>
          <a:stretch>
            <a:fillRect/>
          </a:stretch>
        </p:blipFill>
        <p:spPr>
          <a:xfrm>
            <a:off x="1608380" y="1305919"/>
            <a:ext cx="3005445" cy="2437406"/>
          </a:xfrm>
          <a:prstGeom prst="rect">
            <a:avLst/>
          </a:prstGeom>
        </p:spPr>
      </p:pic>
      <p:pic>
        <p:nvPicPr>
          <p:cNvPr id="8" name="Imagen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181225" y="4987787"/>
            <a:ext cx="5782823" cy="1333500"/>
          </a:xfrm>
          <a:prstGeom prst="rect">
            <a:avLst/>
          </a:prstGeom>
          <a:ln>
            <a:solidFill>
              <a:srgbClr val="C0504D"/>
            </a:solidFill>
          </a:ln>
        </p:spPr>
      </p:pic>
      <p:pic>
        <p:nvPicPr>
          <p:cNvPr id="9" name="Imagen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20096" t="20492" r="6466" b="53504"/>
          <a:stretch/>
        </p:blipFill>
        <p:spPr>
          <a:xfrm>
            <a:off x="6080512" y="5438374"/>
            <a:ext cx="1883536" cy="375145"/>
          </a:xfrm>
          <a:prstGeom prst="rect">
            <a:avLst/>
          </a:prstGeom>
          <a:ln>
            <a:solidFill>
              <a:schemeClr val="accent2"/>
            </a:solidFill>
          </a:ln>
        </p:spPr>
      </p:pic>
      <p:sp>
        <p:nvSpPr>
          <p:cNvPr id="10" name="CuadroTexto 13"/>
          <p:cNvSpPr txBox="1"/>
          <p:nvPr/>
        </p:nvSpPr>
        <p:spPr>
          <a:xfrm>
            <a:off x="2792480" y="4469616"/>
            <a:ext cx="4529180" cy="400110"/>
          </a:xfrm>
          <a:prstGeom prst="rect">
            <a:avLst/>
          </a:prstGeom>
          <a:solidFill>
            <a:srgbClr val="0000FF"/>
          </a:solidFill>
        </p:spPr>
        <p:txBody>
          <a:bodyPr wrap="none" rtlCol="0">
            <a:spAutoFit/>
          </a:bodyPr>
          <a:lstStyle/>
          <a:p>
            <a:r>
              <a:rPr lang="es-ES_tradnl" sz="2000" dirty="0">
                <a:solidFill>
                  <a:srgbClr val="FFFFFF"/>
                </a:solidFill>
              </a:rPr>
              <a:t>Objetivo: disminuir la rigidez del implante</a:t>
            </a:r>
          </a:p>
        </p:txBody>
      </p:sp>
      <p:sp>
        <p:nvSpPr>
          <p:cNvPr id="15"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b="1" dirty="0"/>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6"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5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b="1" dirty="0"/>
          </a:p>
          <a:p>
            <a:r>
              <a:rPr lang="es-ES" sz="1050" b="1" dirty="0"/>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4955CD0D-4AAB-42F6-A9B9-C6F1669135EC}"/>
              </a:ext>
            </a:extLst>
          </p:cNvPr>
          <p:cNvSpPr txBox="1"/>
          <p:nvPr/>
        </p:nvSpPr>
        <p:spPr>
          <a:xfrm>
            <a:off x="3428673" y="3120864"/>
            <a:ext cx="2286653" cy="523220"/>
          </a:xfrm>
          <a:prstGeom prst="rect">
            <a:avLst/>
          </a:prstGeom>
          <a:noFill/>
          <a:ln>
            <a:solidFill>
              <a:srgbClr val="4691BD"/>
            </a:solidFill>
          </a:ln>
        </p:spPr>
        <p:txBody>
          <a:bodyPr wrap="none" rtlCol="0">
            <a:spAutoFit/>
          </a:bodyPr>
          <a:lstStyle/>
          <a:p>
            <a:pPr algn="ctr"/>
            <a:r>
              <a:rPr lang="es-ES_tradnl" sz="2800" b="1" i="1" dirty="0">
                <a:solidFill>
                  <a:srgbClr val="4691BD"/>
                </a:solidFill>
              </a:rPr>
              <a:t>Otras técnicas</a:t>
            </a:r>
          </a:p>
        </p:txBody>
      </p:sp>
    </p:spTree>
    <p:extLst>
      <p:ext uri="{BB962C8B-B14F-4D97-AF65-F5344CB8AC3E}">
        <p14:creationId xmlns:p14="http://schemas.microsoft.com/office/powerpoint/2010/main" val="3003070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384721" y="1800175"/>
            <a:ext cx="3493264" cy="2246769"/>
          </a:xfrm>
          <a:prstGeom prst="rect">
            <a:avLst/>
          </a:prstGeom>
          <a:noFill/>
        </p:spPr>
        <p:txBody>
          <a:bodyPr wrap="none" rtlCol="0">
            <a:spAutoFit/>
          </a:bodyPr>
          <a:lstStyle/>
          <a:p>
            <a:pPr marL="285750" indent="-285750">
              <a:buFont typeface="Arial"/>
              <a:buChar char="•"/>
            </a:pPr>
            <a:r>
              <a:rPr lang="es-ES_tradnl" sz="2000" dirty="0">
                <a:solidFill>
                  <a:srgbClr val="4691BD"/>
                </a:solidFill>
              </a:rPr>
              <a:t>Fracturas abiertas</a:t>
            </a:r>
          </a:p>
          <a:p>
            <a:pPr marL="285750" indent="-285750">
              <a:buFont typeface="Arial"/>
              <a:buChar char="•"/>
            </a:pPr>
            <a:endParaRPr lang="es-ES_tradnl" sz="2000" dirty="0">
              <a:solidFill>
                <a:srgbClr val="4691BD"/>
              </a:solidFill>
            </a:endParaRPr>
          </a:p>
          <a:p>
            <a:pPr marL="285750" indent="-285750">
              <a:buFont typeface="Arial"/>
              <a:buChar char="•"/>
            </a:pPr>
            <a:r>
              <a:rPr lang="es-ES_tradnl" sz="2000" dirty="0">
                <a:solidFill>
                  <a:srgbClr val="4691BD"/>
                </a:solidFill>
              </a:rPr>
              <a:t>Foco cerrado </a:t>
            </a:r>
            <a:r>
              <a:rPr lang="es-ES_tradnl" sz="2000" dirty="0" err="1">
                <a:solidFill>
                  <a:srgbClr val="4691BD"/>
                </a:solidFill>
              </a:rPr>
              <a:t>Tscherne</a:t>
            </a:r>
            <a:r>
              <a:rPr lang="es-ES_tradnl" sz="2000" dirty="0">
                <a:solidFill>
                  <a:srgbClr val="4691BD"/>
                </a:solidFill>
              </a:rPr>
              <a:t> C2-C3</a:t>
            </a:r>
          </a:p>
          <a:p>
            <a:pPr marL="285750" indent="-285750">
              <a:buFont typeface="Arial"/>
              <a:buChar char="•"/>
            </a:pPr>
            <a:endParaRPr lang="es-ES_tradnl" sz="2000" dirty="0">
              <a:solidFill>
                <a:srgbClr val="4691BD"/>
              </a:solidFill>
            </a:endParaRPr>
          </a:p>
          <a:p>
            <a:pPr marL="285750" indent="-285750">
              <a:buFont typeface="Arial"/>
              <a:buChar char="•"/>
            </a:pPr>
            <a:r>
              <a:rPr lang="es-ES_tradnl" sz="2000" dirty="0">
                <a:solidFill>
                  <a:srgbClr val="4691BD"/>
                </a:solidFill>
              </a:rPr>
              <a:t>Tratamiento secuencial</a:t>
            </a:r>
          </a:p>
          <a:p>
            <a:pPr marL="285750" indent="-285750">
              <a:buFont typeface="Arial"/>
              <a:buChar char="•"/>
            </a:pPr>
            <a:endParaRPr lang="es-ES_tradnl" sz="2000" dirty="0">
              <a:solidFill>
                <a:srgbClr val="4691BD"/>
              </a:solidFill>
            </a:endParaRPr>
          </a:p>
          <a:p>
            <a:pPr marL="285750" indent="-285750">
              <a:buFont typeface="Arial"/>
              <a:buChar char="•"/>
            </a:pPr>
            <a:r>
              <a:rPr lang="es-ES_tradnl" sz="2000" dirty="0">
                <a:solidFill>
                  <a:srgbClr val="4691BD"/>
                </a:solidFill>
              </a:rPr>
              <a:t>Control de daños </a:t>
            </a:r>
          </a:p>
        </p:txBody>
      </p:sp>
      <p:pic>
        <p:nvPicPr>
          <p:cNvPr id="11" name="Imagen 10"/>
          <p:cNvPicPr>
            <a:picLocks noChangeAspect="1"/>
          </p:cNvPicPr>
          <p:nvPr/>
        </p:nvPicPr>
        <p:blipFill rotWithShape="1">
          <a:blip r:embed="rId3"/>
          <a:srcRect l="2845" t="4383" r="3800" b="22328"/>
          <a:stretch/>
        </p:blipFill>
        <p:spPr>
          <a:xfrm>
            <a:off x="4661753" y="4289793"/>
            <a:ext cx="3686689" cy="1704112"/>
          </a:xfrm>
          <a:prstGeom prst="rect">
            <a:avLst/>
          </a:prstGeom>
        </p:spPr>
      </p:pic>
      <p:pic>
        <p:nvPicPr>
          <p:cNvPr id="3" name="Imagen 2"/>
          <p:cNvPicPr>
            <a:picLocks noChangeAspect="1"/>
          </p:cNvPicPr>
          <p:nvPr/>
        </p:nvPicPr>
        <p:blipFill>
          <a:blip r:embed="rId4"/>
          <a:stretch>
            <a:fillRect/>
          </a:stretch>
        </p:blipFill>
        <p:spPr>
          <a:xfrm>
            <a:off x="1350755" y="4289793"/>
            <a:ext cx="2914316" cy="2280024"/>
          </a:xfrm>
          <a:prstGeom prst="rect">
            <a:avLst/>
          </a:prstGeom>
        </p:spPr>
      </p:pic>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b="1" dirty="0"/>
          </a:p>
          <a:p>
            <a:r>
              <a:rPr lang="es-ES" sz="1050" b="1" dirty="0"/>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Captura de pantalla 2018-09-17 a las 22.27.16.png"/>
          <p:cNvGrpSpPr/>
          <p:nvPr/>
        </p:nvGrpSpPr>
        <p:grpSpPr>
          <a:xfrm>
            <a:off x="1217095" y="1460983"/>
            <a:ext cx="1800565" cy="2828810"/>
            <a:chOff x="0" y="0"/>
            <a:chExt cx="2527300" cy="3800184"/>
          </a:xfrm>
        </p:grpSpPr>
        <p:pic>
          <p:nvPicPr>
            <p:cNvPr id="13" name="Captura de pantalla 2018-09-17 a las 22.27.16.png" descr="Captura de pantalla 2018-09-17 a las 22.27.16.png"/>
            <p:cNvPicPr>
              <a:picLocks noChangeAspect="1"/>
            </p:cNvPicPr>
            <p:nvPr/>
          </p:nvPicPr>
          <p:blipFill>
            <a:blip r:embed="rId5" cstate="print">
              <a:extLst/>
            </a:blip>
            <a:stretch>
              <a:fillRect/>
            </a:stretch>
          </p:blipFill>
          <p:spPr>
            <a:xfrm>
              <a:off x="88900" y="50800"/>
              <a:ext cx="2349500" cy="3571585"/>
            </a:xfrm>
            <a:prstGeom prst="rect">
              <a:avLst/>
            </a:prstGeom>
            <a:ln>
              <a:noFill/>
            </a:ln>
            <a:effectLst/>
          </p:spPr>
        </p:pic>
        <p:pic>
          <p:nvPicPr>
            <p:cNvPr id="14" name="Captura de pantalla 2018-09-17 a las 22.27.16.png" descr="Captura de pantalla 2018-09-17 a las 22.27.16.png"/>
            <p:cNvPicPr>
              <a:picLocks/>
            </p:cNvPicPr>
            <p:nvPr/>
          </p:nvPicPr>
          <p:blipFill>
            <a:blip r:embed="rId6" cstate="print">
              <a:extLst/>
            </a:blip>
            <a:stretch>
              <a:fillRect/>
            </a:stretch>
          </p:blipFill>
          <p:spPr>
            <a:xfrm>
              <a:off x="0" y="0"/>
              <a:ext cx="2527300" cy="3800185"/>
            </a:xfrm>
            <a:prstGeom prst="rect">
              <a:avLst/>
            </a:prstGeom>
            <a:effectLst/>
          </p:spPr>
        </p:pic>
      </p:grpSp>
      <p:grpSp>
        <p:nvGrpSpPr>
          <p:cNvPr id="15" name="Captura de pantalla 2018-09-17 a las 22.28.55.png"/>
          <p:cNvGrpSpPr/>
          <p:nvPr/>
        </p:nvGrpSpPr>
        <p:grpSpPr>
          <a:xfrm>
            <a:off x="2633593" y="1454570"/>
            <a:ext cx="1631479" cy="2835224"/>
            <a:chOff x="0" y="0"/>
            <a:chExt cx="2289968" cy="3808800"/>
          </a:xfrm>
        </p:grpSpPr>
        <p:pic>
          <p:nvPicPr>
            <p:cNvPr id="16" name="Captura de pantalla 2018-09-17 a las 22.28.55.png" descr="Captura de pantalla 2018-09-17 a las 22.28.55.png"/>
            <p:cNvPicPr>
              <a:picLocks noChangeAspect="1"/>
            </p:cNvPicPr>
            <p:nvPr/>
          </p:nvPicPr>
          <p:blipFill>
            <a:blip r:embed="rId7" cstate="print">
              <a:extLst/>
            </a:blip>
            <a:stretch>
              <a:fillRect/>
            </a:stretch>
          </p:blipFill>
          <p:spPr>
            <a:xfrm>
              <a:off x="88900" y="50800"/>
              <a:ext cx="2112169" cy="3580201"/>
            </a:xfrm>
            <a:prstGeom prst="rect">
              <a:avLst/>
            </a:prstGeom>
            <a:ln>
              <a:noFill/>
            </a:ln>
            <a:effectLst/>
          </p:spPr>
        </p:pic>
        <p:pic>
          <p:nvPicPr>
            <p:cNvPr id="17" name="Captura de pantalla 2018-09-17 a las 22.28.55.png" descr="Captura de pantalla 2018-09-17 a las 22.28.55.png"/>
            <p:cNvPicPr>
              <a:picLocks/>
            </p:cNvPicPr>
            <p:nvPr/>
          </p:nvPicPr>
          <p:blipFill>
            <a:blip r:embed="rId8" cstate="print">
              <a:extLst/>
            </a:blip>
            <a:stretch>
              <a:fillRect/>
            </a:stretch>
          </p:blipFill>
          <p:spPr>
            <a:xfrm>
              <a:off x="0" y="0"/>
              <a:ext cx="2289969" cy="3808801"/>
            </a:xfrm>
            <a:prstGeom prst="rect">
              <a:avLst/>
            </a:prstGeom>
            <a:effectLst/>
          </p:spPr>
        </p:pic>
      </p:grpSp>
      <p:sp>
        <p:nvSpPr>
          <p:cNvPr id="18" name="CuadroTexto 15"/>
          <p:cNvSpPr txBox="1"/>
          <p:nvPr/>
        </p:nvSpPr>
        <p:spPr>
          <a:xfrm>
            <a:off x="1083426" y="871352"/>
            <a:ext cx="1870897" cy="400110"/>
          </a:xfrm>
          <a:prstGeom prst="rect">
            <a:avLst/>
          </a:prstGeom>
          <a:noFill/>
          <a:ln>
            <a:solidFill>
              <a:srgbClr val="4691BD"/>
            </a:solidFill>
          </a:ln>
        </p:spPr>
        <p:txBody>
          <a:bodyPr wrap="none" rtlCol="0">
            <a:spAutoFit/>
          </a:bodyPr>
          <a:lstStyle/>
          <a:p>
            <a:r>
              <a:rPr lang="es-ES_tradnl" sz="2000" b="1" i="1" dirty="0">
                <a:solidFill>
                  <a:srgbClr val="4691BD"/>
                </a:solidFill>
              </a:rPr>
              <a:t>Fijación externa</a:t>
            </a:r>
          </a:p>
        </p:txBody>
      </p:sp>
    </p:spTree>
    <p:extLst>
      <p:ext uri="{BB962C8B-B14F-4D97-AF65-F5344CB8AC3E}">
        <p14:creationId xmlns:p14="http://schemas.microsoft.com/office/powerpoint/2010/main" val="233397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94C89BC4-502E-408A-A3C7-E14E9B8D5976}"/>
              </a:ext>
            </a:extLst>
          </p:cNvPr>
          <p:cNvSpPr txBox="1"/>
          <p:nvPr/>
        </p:nvSpPr>
        <p:spPr>
          <a:xfrm>
            <a:off x="1879544" y="1490008"/>
            <a:ext cx="2412840" cy="1938992"/>
          </a:xfrm>
          <a:prstGeom prst="rect">
            <a:avLst/>
          </a:prstGeom>
          <a:noFill/>
        </p:spPr>
        <p:txBody>
          <a:bodyPr wrap="none" rtlCol="0">
            <a:spAutoFit/>
          </a:bodyPr>
          <a:lstStyle/>
          <a:p>
            <a:pPr marL="285750" indent="-285750">
              <a:buFont typeface="Arial"/>
              <a:buChar char="•"/>
            </a:pPr>
            <a:r>
              <a:rPr lang="es-ES_tradnl" sz="2000" b="1" i="1" dirty="0"/>
              <a:t>Anatomía</a:t>
            </a:r>
          </a:p>
          <a:p>
            <a:pPr marL="285750" indent="-285750">
              <a:buFont typeface="Arial"/>
              <a:buChar char="•"/>
            </a:pPr>
            <a:endParaRPr lang="es-ES_tradnl" sz="2000" dirty="0"/>
          </a:p>
          <a:p>
            <a:pPr marL="285750" indent="-285750">
              <a:buFont typeface="Arial"/>
              <a:buChar char="•"/>
            </a:pPr>
            <a:r>
              <a:rPr lang="es-ES_tradnl" sz="2000" dirty="0">
                <a:solidFill>
                  <a:schemeClr val="bg1">
                    <a:lumMod val="85000"/>
                  </a:schemeClr>
                </a:solidFill>
              </a:rPr>
              <a:t>Epidemiología</a:t>
            </a:r>
          </a:p>
          <a:p>
            <a:pPr marL="285750" indent="-285750">
              <a:buFont typeface="Arial"/>
              <a:buChar char="•"/>
            </a:pPr>
            <a:endParaRPr lang="es-ES_tradnl" sz="2000" dirty="0">
              <a:solidFill>
                <a:schemeClr val="bg1">
                  <a:lumMod val="85000"/>
                </a:schemeClr>
              </a:solidFill>
            </a:endParaRPr>
          </a:p>
          <a:p>
            <a:pPr marL="285750" indent="-285750">
              <a:buFont typeface="Arial"/>
              <a:buChar char="•"/>
            </a:pPr>
            <a:r>
              <a:rPr lang="es-ES_tradnl" sz="2000" dirty="0">
                <a:solidFill>
                  <a:schemeClr val="bg1">
                    <a:lumMod val="85000"/>
                  </a:schemeClr>
                </a:solidFill>
              </a:rPr>
              <a:t>Dificultad técnica</a:t>
            </a:r>
          </a:p>
          <a:p>
            <a:pPr marL="285750" indent="-285750">
              <a:buFont typeface="Arial"/>
              <a:buChar char="•"/>
            </a:pPr>
            <a:endParaRPr lang="es-ES_tradnl" sz="2000" dirty="0"/>
          </a:p>
        </p:txBody>
      </p:sp>
      <p:pic>
        <p:nvPicPr>
          <p:cNvPr id="10242" name="Picture 2" descr="Resultado de imagen de anatomÃ­a de femur distal">
            <a:extLst>
              <a:ext uri="{FF2B5EF4-FFF2-40B4-BE49-F238E27FC236}">
                <a16:creationId xmlns:a16="http://schemas.microsoft.com/office/drawing/2014/main" id="{4FF55D63-B35F-4B52-8620-5A8B2EC69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2" y="4874440"/>
            <a:ext cx="1552575" cy="16287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pic>
        <p:nvPicPr>
          <p:cNvPr id="1026" name="Picture 2"/>
          <p:cNvPicPr>
            <a:picLocks noChangeAspect="1" noChangeArrowheads="1"/>
          </p:cNvPicPr>
          <p:nvPr/>
        </p:nvPicPr>
        <p:blipFill>
          <a:blip r:embed="rId4">
            <a:lum bright="10000" contrast="20000"/>
          </a:blip>
          <a:srcRect/>
          <a:stretch>
            <a:fillRect/>
          </a:stretch>
        </p:blipFill>
        <p:spPr bwMode="auto">
          <a:xfrm>
            <a:off x="1668483" y="3884357"/>
            <a:ext cx="1935678" cy="2618858"/>
          </a:xfrm>
          <a:prstGeom prst="rect">
            <a:avLst/>
          </a:prstGeom>
          <a:noFill/>
          <a:ln w="9525">
            <a:noFill/>
            <a:miter lim="800000"/>
            <a:headEnd/>
            <a:tailEnd/>
          </a:ln>
        </p:spPr>
      </p:pic>
      <p:grpSp>
        <p:nvGrpSpPr>
          <p:cNvPr id="2" name="Grupo 1">
            <a:extLst>
              <a:ext uri="{FF2B5EF4-FFF2-40B4-BE49-F238E27FC236}">
                <a16:creationId xmlns:a16="http://schemas.microsoft.com/office/drawing/2014/main" id="{45796BA0-8EF3-49D4-848A-FA4EC9A2C919}"/>
              </a:ext>
            </a:extLst>
          </p:cNvPr>
          <p:cNvGrpSpPr/>
          <p:nvPr/>
        </p:nvGrpSpPr>
        <p:grpSpPr>
          <a:xfrm>
            <a:off x="5006903" y="1306320"/>
            <a:ext cx="3652104" cy="3451376"/>
            <a:chOff x="5213939" y="1409838"/>
            <a:chExt cx="3652104" cy="3451376"/>
          </a:xfrm>
        </p:grpSpPr>
        <p:sp>
          <p:nvSpPr>
            <p:cNvPr id="9" name="CuadroTexto 8">
              <a:extLst>
                <a:ext uri="{FF2B5EF4-FFF2-40B4-BE49-F238E27FC236}">
                  <a16:creationId xmlns:a16="http://schemas.microsoft.com/office/drawing/2014/main" id="{03EF6BB3-2363-40B3-A72A-64AD335FFB2D}"/>
                </a:ext>
              </a:extLst>
            </p:cNvPr>
            <p:cNvSpPr txBox="1"/>
            <p:nvPr/>
          </p:nvSpPr>
          <p:spPr>
            <a:xfrm>
              <a:off x="6067635" y="3937884"/>
              <a:ext cx="2769220" cy="923330"/>
            </a:xfrm>
            <a:prstGeom prst="rect">
              <a:avLst/>
            </a:prstGeom>
            <a:noFill/>
          </p:spPr>
          <p:txBody>
            <a:bodyPr wrap="none" rtlCol="0">
              <a:spAutoFit/>
            </a:bodyPr>
            <a:lstStyle/>
            <a:p>
              <a:r>
                <a:rPr lang="es-ES" b="1" i="1" dirty="0">
                  <a:solidFill>
                    <a:schemeClr val="accent1">
                      <a:lumMod val="75000"/>
                    </a:schemeClr>
                  </a:solidFill>
                  <a:effectLst>
                    <a:outerShdw blurRad="38100" dist="38100" dir="2700000" algn="tl">
                      <a:srgbClr val="000000">
                        <a:alpha val="43137"/>
                      </a:srgbClr>
                    </a:outerShdw>
                  </a:effectLst>
                </a:rPr>
                <a:t>15 cm distales del fémur</a:t>
              </a:r>
            </a:p>
            <a:p>
              <a:r>
                <a:rPr lang="es-ES" b="1" i="1" dirty="0">
                  <a:solidFill>
                    <a:schemeClr val="accent1">
                      <a:lumMod val="75000"/>
                    </a:schemeClr>
                  </a:solidFill>
                  <a:effectLst>
                    <a:outerShdw blurRad="38100" dist="38100" dir="2700000" algn="tl">
                      <a:srgbClr val="000000">
                        <a:alpha val="43137"/>
                      </a:srgbClr>
                    </a:outerShdw>
                  </a:effectLst>
                </a:rPr>
                <a:t>	</a:t>
              </a:r>
              <a:r>
                <a:rPr lang="es-ES" i="1" dirty="0">
                  <a:solidFill>
                    <a:schemeClr val="accent1">
                      <a:lumMod val="75000"/>
                    </a:schemeClr>
                  </a:solidFill>
                  <a:effectLst>
                    <a:outerShdw blurRad="38100" dist="38100" dir="2700000" algn="tl">
                      <a:srgbClr val="000000">
                        <a:alpha val="43137"/>
                      </a:srgbClr>
                    </a:outerShdw>
                  </a:effectLst>
                </a:rPr>
                <a:t>- 8 cm epifisarios</a:t>
              </a:r>
            </a:p>
            <a:p>
              <a:r>
                <a:rPr lang="es-ES" i="1" dirty="0">
                  <a:solidFill>
                    <a:schemeClr val="accent1">
                      <a:lumMod val="75000"/>
                    </a:schemeClr>
                  </a:solidFill>
                  <a:effectLst>
                    <a:outerShdw blurRad="38100" dist="38100" dir="2700000" algn="tl">
                      <a:srgbClr val="000000">
                        <a:alpha val="43137"/>
                      </a:srgbClr>
                    </a:outerShdw>
                  </a:effectLst>
                </a:rPr>
                <a:t>	- 9-15 cm </a:t>
              </a:r>
              <a:r>
                <a:rPr lang="es-ES" i="1" dirty="0" err="1">
                  <a:solidFill>
                    <a:schemeClr val="accent1">
                      <a:lumMod val="75000"/>
                    </a:schemeClr>
                  </a:solidFill>
                  <a:effectLst>
                    <a:outerShdw blurRad="38100" dist="38100" dir="2700000" algn="tl">
                      <a:srgbClr val="000000">
                        <a:alpha val="43137"/>
                      </a:srgbClr>
                    </a:outerShdw>
                  </a:effectLst>
                </a:rPr>
                <a:t>metafisarios</a:t>
              </a:r>
              <a:endParaRPr lang="es-ES" i="1" dirty="0">
                <a:solidFill>
                  <a:schemeClr val="accent1">
                    <a:lumMod val="75000"/>
                  </a:schemeClr>
                </a:solidFill>
                <a:effectLst>
                  <a:outerShdw blurRad="38100" dist="38100" dir="2700000" algn="tl">
                    <a:srgbClr val="000000">
                      <a:alpha val="43137"/>
                    </a:srgbClr>
                  </a:outerShdw>
                </a:effectLst>
              </a:endParaRPr>
            </a:p>
          </p:txBody>
        </p:sp>
        <p:pic>
          <p:nvPicPr>
            <p:cNvPr id="12" name="Picture 3" descr="Picture 3">
              <a:extLst>
                <a:ext uri="{FF2B5EF4-FFF2-40B4-BE49-F238E27FC236}">
                  <a16:creationId xmlns:a16="http://schemas.microsoft.com/office/drawing/2014/main" id="{B842173B-8EDC-4EA1-94CE-45B09C4FB1A8}"/>
                </a:ext>
              </a:extLst>
            </p:cNvPr>
            <p:cNvPicPr>
              <a:picLocks noChangeAspect="1"/>
            </p:cNvPicPr>
            <p:nvPr/>
          </p:nvPicPr>
          <p:blipFill>
            <a:blip r:embed="rId5" cstate="print">
              <a:extLst/>
            </a:blip>
            <a:stretch>
              <a:fillRect/>
            </a:stretch>
          </p:blipFill>
          <p:spPr>
            <a:xfrm>
              <a:off x="5213939" y="1409838"/>
              <a:ext cx="3652104" cy="2398795"/>
            </a:xfrm>
            <a:prstGeom prst="rect">
              <a:avLst/>
            </a:prstGeom>
            <a:ln w="12700">
              <a:miter lim="400000"/>
            </a:ln>
          </p:spPr>
        </p:pic>
      </p:grpSp>
      <p:grpSp>
        <p:nvGrpSpPr>
          <p:cNvPr id="13" name="Picture 2">
            <a:extLst>
              <a:ext uri="{FF2B5EF4-FFF2-40B4-BE49-F238E27FC236}">
                <a16:creationId xmlns:a16="http://schemas.microsoft.com/office/drawing/2014/main" id="{96C435B9-3204-43AA-A035-4209BCAA68E4}"/>
              </a:ext>
            </a:extLst>
          </p:cNvPr>
          <p:cNvGrpSpPr/>
          <p:nvPr/>
        </p:nvGrpSpPr>
        <p:grpSpPr>
          <a:xfrm>
            <a:off x="5539839" y="5124091"/>
            <a:ext cx="2068660" cy="1472695"/>
            <a:chOff x="0" y="0"/>
            <a:chExt cx="5414071" cy="4200253"/>
          </a:xfrm>
        </p:grpSpPr>
        <p:pic>
          <p:nvPicPr>
            <p:cNvPr id="14" name="Picture 2" descr="Picture 2">
              <a:extLst>
                <a:ext uri="{FF2B5EF4-FFF2-40B4-BE49-F238E27FC236}">
                  <a16:creationId xmlns:a16="http://schemas.microsoft.com/office/drawing/2014/main" id="{53053F76-4A8B-4CEC-8CCB-85E4F7C26D64}"/>
                </a:ext>
              </a:extLst>
            </p:cNvPr>
            <p:cNvPicPr>
              <a:picLocks noChangeAspect="1"/>
            </p:cNvPicPr>
            <p:nvPr/>
          </p:nvPicPr>
          <p:blipFill>
            <a:blip r:embed="rId6" cstate="print">
              <a:extLst/>
            </a:blip>
            <a:stretch>
              <a:fillRect/>
            </a:stretch>
          </p:blipFill>
          <p:spPr>
            <a:xfrm>
              <a:off x="127000" y="88900"/>
              <a:ext cx="5160072" cy="3870054"/>
            </a:xfrm>
            <a:prstGeom prst="rect">
              <a:avLst/>
            </a:prstGeom>
            <a:ln>
              <a:noFill/>
            </a:ln>
            <a:effectLst/>
          </p:spPr>
        </p:pic>
        <p:pic>
          <p:nvPicPr>
            <p:cNvPr id="15" name="Picture 2" descr="Picture 2">
              <a:extLst>
                <a:ext uri="{FF2B5EF4-FFF2-40B4-BE49-F238E27FC236}">
                  <a16:creationId xmlns:a16="http://schemas.microsoft.com/office/drawing/2014/main" id="{8603B049-567C-4EA2-855D-B2465ADA96C2}"/>
                </a:ext>
              </a:extLst>
            </p:cNvPr>
            <p:cNvPicPr>
              <a:picLocks/>
            </p:cNvPicPr>
            <p:nvPr/>
          </p:nvPicPr>
          <p:blipFill>
            <a:blip r:embed="rId7" cstate="print">
              <a:extLst/>
            </a:blip>
            <a:stretch>
              <a:fillRect/>
            </a:stretch>
          </p:blipFill>
          <p:spPr>
            <a:xfrm>
              <a:off x="0" y="0"/>
              <a:ext cx="5414072" cy="4200254"/>
            </a:xfrm>
            <a:prstGeom prst="rect">
              <a:avLst/>
            </a:prstGeom>
            <a:effectLst/>
          </p:spPr>
        </p:pic>
      </p:grpSp>
    </p:spTree>
    <p:extLst>
      <p:ext uri="{BB962C8B-B14F-4D97-AF65-F5344CB8AC3E}">
        <p14:creationId xmlns:p14="http://schemas.microsoft.com/office/powerpoint/2010/main" val="40007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957444" y="1799372"/>
            <a:ext cx="2056973" cy="1938992"/>
          </a:xfrm>
          <a:prstGeom prst="rect">
            <a:avLst/>
          </a:prstGeom>
          <a:noFill/>
        </p:spPr>
        <p:txBody>
          <a:bodyPr wrap="none" rtlCol="0">
            <a:spAutoFit/>
          </a:bodyPr>
          <a:lstStyle/>
          <a:p>
            <a:pPr marL="285750" indent="-285750">
              <a:buFont typeface="Arial"/>
              <a:buChar char="•"/>
            </a:pPr>
            <a:r>
              <a:rPr lang="es-ES_tradnl" sz="2400" dirty="0">
                <a:solidFill>
                  <a:srgbClr val="4691BD"/>
                </a:solidFill>
              </a:rPr>
              <a:t>Poco estable</a:t>
            </a:r>
          </a:p>
          <a:p>
            <a:pPr marL="285750" indent="-285750">
              <a:buFont typeface="Arial"/>
              <a:buChar char="•"/>
            </a:pPr>
            <a:endParaRPr lang="es-ES_tradnl" sz="2400" dirty="0">
              <a:solidFill>
                <a:srgbClr val="4691BD"/>
              </a:solidFill>
            </a:endParaRPr>
          </a:p>
          <a:p>
            <a:pPr marL="285750" indent="-285750">
              <a:buFont typeface="Arial"/>
              <a:buChar char="•"/>
            </a:pPr>
            <a:r>
              <a:rPr lang="es-ES_tradnl" sz="2400" dirty="0">
                <a:solidFill>
                  <a:srgbClr val="4691BD"/>
                </a:solidFill>
              </a:rPr>
              <a:t>Temporal</a:t>
            </a:r>
          </a:p>
          <a:p>
            <a:pPr marL="285750" indent="-285750">
              <a:buFont typeface="Arial"/>
              <a:buChar char="•"/>
            </a:pPr>
            <a:endParaRPr lang="es-ES_tradnl" sz="2400" dirty="0">
              <a:solidFill>
                <a:srgbClr val="4691BD"/>
              </a:solidFill>
            </a:endParaRPr>
          </a:p>
          <a:p>
            <a:pPr marL="285750" indent="-285750">
              <a:buFont typeface="Arial"/>
              <a:buChar char="•"/>
            </a:pPr>
            <a:endParaRPr lang="es-ES_tradnl" sz="2400" dirty="0">
              <a:solidFill>
                <a:srgbClr val="4691BD"/>
              </a:solidFill>
            </a:endParaRPr>
          </a:p>
        </p:txBody>
      </p:sp>
      <p:pic>
        <p:nvPicPr>
          <p:cNvPr id="11" name="Imagen 10"/>
          <p:cNvPicPr>
            <a:picLocks noChangeAspect="1"/>
          </p:cNvPicPr>
          <p:nvPr/>
        </p:nvPicPr>
        <p:blipFill rotWithShape="1">
          <a:blip r:embed="rId3"/>
          <a:srcRect l="56005" t="20783" r="15279" b="17988"/>
          <a:stretch/>
        </p:blipFill>
        <p:spPr>
          <a:xfrm>
            <a:off x="5866012" y="3555615"/>
            <a:ext cx="1900061" cy="3038476"/>
          </a:xfrm>
          <a:prstGeom prst="rect">
            <a:avLst/>
          </a:prstGeom>
        </p:spPr>
      </p:pic>
      <p:pic>
        <p:nvPicPr>
          <p:cNvPr id="12" name="Imagen 11"/>
          <p:cNvPicPr>
            <a:picLocks noChangeAspect="1"/>
          </p:cNvPicPr>
          <p:nvPr/>
        </p:nvPicPr>
        <p:blipFill rotWithShape="1">
          <a:blip r:embed="rId3"/>
          <a:srcRect l="13425" t="23442" r="60334" b="20421"/>
          <a:stretch/>
        </p:blipFill>
        <p:spPr>
          <a:xfrm>
            <a:off x="4235261" y="4159635"/>
            <a:ext cx="1444366" cy="2317366"/>
          </a:xfrm>
          <a:prstGeom prst="rect">
            <a:avLst/>
          </a:prstGeom>
        </p:spPr>
      </p:pic>
      <p:pic>
        <p:nvPicPr>
          <p:cNvPr id="8" name="Imagen 7"/>
          <p:cNvPicPr>
            <a:picLocks noChangeAspect="1"/>
          </p:cNvPicPr>
          <p:nvPr/>
        </p:nvPicPr>
        <p:blipFill rotWithShape="1">
          <a:blip r:embed="rId4"/>
          <a:srcRect l="8950" t="36008" r="48148" b="25720"/>
          <a:stretch/>
        </p:blipFill>
        <p:spPr>
          <a:xfrm>
            <a:off x="1201062" y="1873980"/>
            <a:ext cx="3183460" cy="2129941"/>
          </a:xfrm>
          <a:prstGeom prst="rect">
            <a:avLst/>
          </a:prstGeom>
        </p:spPr>
      </p:pic>
      <p:sp>
        <p:nvSpPr>
          <p:cNvPr id="1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b="1" dirty="0"/>
          </a:p>
          <a:p>
            <a:r>
              <a:rPr lang="es-ES" sz="1050" b="1" dirty="0"/>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uadroTexto 15"/>
          <p:cNvSpPr txBox="1"/>
          <p:nvPr/>
        </p:nvSpPr>
        <p:spPr>
          <a:xfrm>
            <a:off x="1588251" y="885351"/>
            <a:ext cx="1294970" cy="400110"/>
          </a:xfrm>
          <a:prstGeom prst="rect">
            <a:avLst/>
          </a:prstGeom>
          <a:noFill/>
          <a:ln>
            <a:solidFill>
              <a:srgbClr val="4691BD"/>
            </a:solidFill>
          </a:ln>
        </p:spPr>
        <p:txBody>
          <a:bodyPr wrap="none" rtlCol="0">
            <a:spAutoFit/>
          </a:bodyPr>
          <a:lstStyle/>
          <a:p>
            <a:r>
              <a:rPr lang="es-ES_tradnl" sz="2000" b="1" i="1" dirty="0">
                <a:solidFill>
                  <a:srgbClr val="4691BD"/>
                </a:solidFill>
              </a:rPr>
              <a:t>Tracciones</a:t>
            </a:r>
          </a:p>
        </p:txBody>
      </p:sp>
    </p:spTree>
    <p:extLst>
      <p:ext uri="{BB962C8B-B14F-4D97-AF65-F5344CB8AC3E}">
        <p14:creationId xmlns:p14="http://schemas.microsoft.com/office/powerpoint/2010/main" val="581544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7286151" y="2263864"/>
            <a:ext cx="1768801" cy="3101246"/>
          </a:xfrm>
          <a:prstGeom prst="rect">
            <a:avLst/>
          </a:prstGeom>
        </p:spPr>
      </p:pic>
      <p:pic>
        <p:nvPicPr>
          <p:cNvPr id="13" name="Imagen 12"/>
          <p:cNvPicPr>
            <a:picLocks noChangeAspect="1"/>
          </p:cNvPicPr>
          <p:nvPr/>
        </p:nvPicPr>
        <p:blipFill>
          <a:blip r:embed="rId4"/>
          <a:stretch>
            <a:fillRect/>
          </a:stretch>
        </p:blipFill>
        <p:spPr>
          <a:xfrm>
            <a:off x="1758080" y="2263864"/>
            <a:ext cx="3233249" cy="1922639"/>
          </a:xfrm>
          <a:prstGeom prst="rect">
            <a:avLst/>
          </a:prstGeom>
        </p:spPr>
      </p:pic>
      <p:pic>
        <p:nvPicPr>
          <p:cNvPr id="14" name="Imagen 13"/>
          <p:cNvPicPr>
            <a:picLocks noChangeAspect="1"/>
          </p:cNvPicPr>
          <p:nvPr/>
        </p:nvPicPr>
        <p:blipFill>
          <a:blip r:embed="rId5"/>
          <a:stretch>
            <a:fillRect/>
          </a:stretch>
        </p:blipFill>
        <p:spPr>
          <a:xfrm>
            <a:off x="5274367" y="2433150"/>
            <a:ext cx="2011784" cy="2461790"/>
          </a:xfrm>
          <a:prstGeom prst="rect">
            <a:avLst/>
          </a:prstGeom>
        </p:spPr>
      </p:pic>
      <p:sp>
        <p:nvSpPr>
          <p:cNvPr id="15" name="CuadroTexto 14"/>
          <p:cNvSpPr txBox="1"/>
          <p:nvPr/>
        </p:nvSpPr>
        <p:spPr>
          <a:xfrm>
            <a:off x="1307180" y="1071407"/>
            <a:ext cx="2945838" cy="400110"/>
          </a:xfrm>
          <a:prstGeom prst="rect">
            <a:avLst/>
          </a:prstGeom>
          <a:noFill/>
          <a:ln>
            <a:solidFill>
              <a:srgbClr val="4691BD"/>
            </a:solidFill>
          </a:ln>
        </p:spPr>
        <p:txBody>
          <a:bodyPr wrap="none" rtlCol="0">
            <a:spAutoFit/>
          </a:bodyPr>
          <a:lstStyle/>
          <a:p>
            <a:r>
              <a:rPr lang="es-ES_tradnl" sz="2000" b="1" i="1" dirty="0">
                <a:solidFill>
                  <a:srgbClr val="4691BD"/>
                </a:solidFill>
              </a:rPr>
              <a:t>Tratamiento conservador</a:t>
            </a:r>
          </a:p>
        </p:txBody>
      </p:sp>
      <p:sp>
        <p:nvSpPr>
          <p:cNvPr id="3" name="Rectángulo 2"/>
          <p:cNvSpPr/>
          <p:nvPr/>
        </p:nvSpPr>
        <p:spPr>
          <a:xfrm>
            <a:off x="2428687" y="5037815"/>
            <a:ext cx="4572000" cy="1354217"/>
          </a:xfrm>
          <a:prstGeom prst="rect">
            <a:avLst/>
          </a:prstGeom>
          <a:ln>
            <a:solidFill>
              <a:schemeClr val="accent1">
                <a:lumMod val="75000"/>
              </a:schemeClr>
            </a:solidFill>
          </a:ln>
        </p:spPr>
        <p:txBody>
          <a:bodyPr>
            <a:spAutoFit/>
          </a:bodyPr>
          <a:lstStyle/>
          <a:p>
            <a:r>
              <a:rPr lang="es-ES_tradnl" sz="1600" dirty="0">
                <a:solidFill>
                  <a:schemeClr val="accent1">
                    <a:lumMod val="75000"/>
                  </a:schemeClr>
                </a:solidFill>
              </a:rPr>
              <a:t>- Yeso </a:t>
            </a:r>
            <a:r>
              <a:rPr lang="es-ES_tradnl" sz="1600" dirty="0" err="1">
                <a:solidFill>
                  <a:schemeClr val="accent1">
                    <a:lumMod val="75000"/>
                  </a:schemeClr>
                </a:solidFill>
              </a:rPr>
              <a:t>suro-pédico</a:t>
            </a:r>
            <a:r>
              <a:rPr lang="es-ES_tradnl" sz="1600" dirty="0">
                <a:solidFill>
                  <a:schemeClr val="accent1">
                    <a:lumMod val="75000"/>
                  </a:schemeClr>
                </a:solidFill>
              </a:rPr>
              <a:t> 6-10 semanas. </a:t>
            </a:r>
          </a:p>
          <a:p>
            <a:r>
              <a:rPr lang="es-ES_tradnl" sz="1600" dirty="0">
                <a:solidFill>
                  <a:schemeClr val="accent1">
                    <a:lumMod val="75000"/>
                  </a:schemeClr>
                </a:solidFill>
              </a:rPr>
              <a:t>- Seguimiento riguroso</a:t>
            </a:r>
          </a:p>
          <a:p>
            <a:r>
              <a:rPr lang="es-ES_tradnl" sz="1600" dirty="0">
                <a:solidFill>
                  <a:schemeClr val="accent1">
                    <a:lumMod val="75000"/>
                  </a:schemeClr>
                </a:solidFill>
              </a:rPr>
              <a:t>- Frecuentes complicaciones: desplazamientos</a:t>
            </a:r>
          </a:p>
          <a:p>
            <a:r>
              <a:rPr lang="es-ES_tradnl" sz="1600" dirty="0">
                <a:solidFill>
                  <a:schemeClr val="accent1">
                    <a:lumMod val="75000"/>
                  </a:schemeClr>
                </a:solidFill>
              </a:rPr>
              <a:t>secundarios, callos viciosos, rigidez articular,</a:t>
            </a:r>
          </a:p>
          <a:p>
            <a:r>
              <a:rPr lang="es-ES_tradnl" sz="1600" dirty="0">
                <a:solidFill>
                  <a:schemeClr val="accent1">
                    <a:lumMod val="75000"/>
                  </a:schemeClr>
                </a:solidFill>
              </a:rPr>
              <a:t>incongruencia articular</a:t>
            </a:r>
          </a:p>
        </p:txBody>
      </p:sp>
      <p:pic>
        <p:nvPicPr>
          <p:cNvPr id="4" name="Imagen 3"/>
          <p:cNvPicPr>
            <a:picLocks noChangeAspect="1"/>
          </p:cNvPicPr>
          <p:nvPr/>
        </p:nvPicPr>
        <p:blipFill>
          <a:blip r:embed="rId6"/>
          <a:stretch>
            <a:fillRect/>
          </a:stretch>
        </p:blipFill>
        <p:spPr>
          <a:xfrm>
            <a:off x="2053712" y="1859857"/>
            <a:ext cx="6441310" cy="4653291"/>
          </a:xfrm>
          <a:prstGeom prst="rect">
            <a:avLst/>
          </a:prstGeom>
        </p:spPr>
      </p:pic>
      <p:sp>
        <p:nvSpPr>
          <p:cNvPr id="9"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b="1" dirty="0"/>
          </a:p>
          <a:p>
            <a:r>
              <a:rPr lang="es-ES" sz="1050" b="1" dirty="0"/>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0"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r="59607"/>
          <a:stretch/>
        </p:blipFill>
        <p:spPr>
          <a:xfrm>
            <a:off x="6436907" y="979234"/>
            <a:ext cx="2036134" cy="2766678"/>
          </a:xfrm>
          <a:prstGeom prst="rect">
            <a:avLst/>
          </a:prstGeom>
        </p:spPr>
      </p:pic>
      <p:sp>
        <p:nvSpPr>
          <p:cNvPr id="11" name="CuadroTexto 10"/>
          <p:cNvSpPr txBox="1"/>
          <p:nvPr/>
        </p:nvSpPr>
        <p:spPr>
          <a:xfrm>
            <a:off x="1381805" y="3052802"/>
            <a:ext cx="2379627" cy="954107"/>
          </a:xfrm>
          <a:prstGeom prst="rect">
            <a:avLst/>
          </a:prstGeom>
          <a:noFill/>
          <a:ln>
            <a:solidFill>
              <a:srgbClr val="4691BD"/>
            </a:solidFill>
          </a:ln>
        </p:spPr>
        <p:txBody>
          <a:bodyPr wrap="none" rtlCol="0">
            <a:spAutoFit/>
          </a:bodyPr>
          <a:lstStyle/>
          <a:p>
            <a:pPr algn="ctr"/>
            <a:r>
              <a:rPr lang="es-ES_tradnl" sz="2800" b="1" i="1" dirty="0">
                <a:solidFill>
                  <a:srgbClr val="4691BD"/>
                </a:solidFill>
              </a:rPr>
              <a:t>Enclavado</a:t>
            </a:r>
          </a:p>
          <a:p>
            <a:pPr algn="ctr"/>
            <a:r>
              <a:rPr lang="es-ES_tradnl" sz="2800" b="1" i="1" dirty="0" err="1">
                <a:solidFill>
                  <a:srgbClr val="4691BD"/>
                </a:solidFill>
              </a:rPr>
              <a:t>centromedular</a:t>
            </a:r>
            <a:endParaRPr lang="es-ES_tradnl" sz="2800" b="1" i="1" dirty="0">
              <a:solidFill>
                <a:srgbClr val="4691BD"/>
              </a:solidFill>
            </a:endParaRPr>
          </a:p>
        </p:txBody>
      </p:sp>
      <p:sp>
        <p:nvSpPr>
          <p:cNvPr id="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7"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http://www.direx.net/canarias/129-thickbox_default/stryker-t2-scn-clavo-supracondileo.jpg">
            <a:extLst>
              <a:ext uri="{FF2B5EF4-FFF2-40B4-BE49-F238E27FC236}">
                <a16:creationId xmlns:a16="http://schemas.microsoft.com/office/drawing/2014/main" id="{54A97637-F8BC-4F7A-8FFE-CE38002B6C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62" t="36328" r="15523" b="2608"/>
          <a:stretch/>
        </p:blipFill>
        <p:spPr bwMode="auto">
          <a:xfrm>
            <a:off x="5290470" y="1630341"/>
            <a:ext cx="1027569" cy="96809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2CB74EFE-FE4F-4528-9F7D-D4ABA31600B0}"/>
              </a:ext>
            </a:extLst>
          </p:cNvPr>
          <p:cNvPicPr>
            <a:picLocks noChangeAspect="1"/>
          </p:cNvPicPr>
          <p:nvPr/>
        </p:nvPicPr>
        <p:blipFill>
          <a:blip r:embed="rId5"/>
          <a:stretch>
            <a:fillRect/>
          </a:stretch>
        </p:blipFill>
        <p:spPr>
          <a:xfrm>
            <a:off x="4034355" y="3108424"/>
            <a:ext cx="2696430" cy="3323988"/>
          </a:xfrm>
          <a:prstGeom prst="rect">
            <a:avLst/>
          </a:prstGeom>
        </p:spPr>
      </p:pic>
      <p:pic>
        <p:nvPicPr>
          <p:cNvPr id="1026" name="Picture 2" descr="Imagen relacionada">
            <a:extLst>
              <a:ext uri="{FF2B5EF4-FFF2-40B4-BE49-F238E27FC236}">
                <a16:creationId xmlns:a16="http://schemas.microsoft.com/office/drawing/2014/main" id="{BDFF0300-5996-4DE3-B951-BC145E17E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7289" y="4322652"/>
            <a:ext cx="1998635" cy="199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5"/>
          <p:cNvSpPr txBox="1"/>
          <p:nvPr/>
        </p:nvSpPr>
        <p:spPr>
          <a:xfrm>
            <a:off x="1571248" y="1421227"/>
            <a:ext cx="6502165" cy="2893100"/>
          </a:xfrm>
          <a:prstGeom prst="rect">
            <a:avLst/>
          </a:prstGeom>
          <a:noFill/>
        </p:spPr>
        <p:txBody>
          <a:bodyPr wrap="none" rtlCol="0">
            <a:spAutoFit/>
          </a:bodyPr>
          <a:lstStyle/>
          <a:p>
            <a:r>
              <a:rPr lang="es-ES_tradnl" b="1" dirty="0">
                <a:solidFill>
                  <a:srgbClr val="3366FF"/>
                </a:solidFill>
              </a:rPr>
              <a:t>4- Clavo femoral anterógrado: indicaciones en este segmento óseo</a:t>
            </a:r>
          </a:p>
          <a:p>
            <a:r>
              <a:rPr lang="es-ES_tradnl" sz="1600" dirty="0">
                <a:solidFill>
                  <a:schemeClr val="bg1">
                    <a:lumMod val="95000"/>
                  </a:schemeClr>
                </a:solidFill>
              </a:rPr>
              <a:t>6- Clavo </a:t>
            </a:r>
            <a:r>
              <a:rPr lang="es-ES_tradnl" sz="1600" dirty="0" err="1">
                <a:solidFill>
                  <a:schemeClr val="bg1">
                    <a:lumMod val="95000"/>
                  </a:schemeClr>
                </a:solidFill>
              </a:rPr>
              <a:t>retrógado</a:t>
            </a:r>
            <a:r>
              <a:rPr lang="es-ES_tradnl" sz="1600" dirty="0">
                <a:solidFill>
                  <a:schemeClr val="bg1">
                    <a:lumMod val="95000"/>
                  </a:schemeClr>
                </a:solidFill>
              </a:rPr>
              <a:t> : </a:t>
            </a:r>
          </a:p>
          <a:p>
            <a:r>
              <a:rPr lang="es-ES_tradnl" sz="1600" dirty="0">
                <a:solidFill>
                  <a:schemeClr val="bg1">
                    <a:lumMod val="95000"/>
                  </a:schemeClr>
                </a:solidFill>
              </a:rPr>
              <a:t>	a- indicaciones</a:t>
            </a:r>
          </a:p>
          <a:p>
            <a:r>
              <a:rPr lang="es-ES_tradnl" sz="1600" dirty="0">
                <a:solidFill>
                  <a:schemeClr val="bg1">
                    <a:lumMod val="95000"/>
                  </a:schemeClr>
                </a:solidFill>
              </a:rPr>
              <a:t>	b- indicación límite</a:t>
            </a:r>
          </a:p>
          <a:p>
            <a:r>
              <a:rPr lang="es-ES_tradnl" sz="1600" dirty="0">
                <a:solidFill>
                  <a:schemeClr val="bg1">
                    <a:lumMod val="95000"/>
                  </a:schemeClr>
                </a:solidFill>
              </a:rPr>
              <a:t>	c- técnica básica: </a:t>
            </a:r>
          </a:p>
          <a:p>
            <a:r>
              <a:rPr lang="es-ES_tradnl" sz="1600" dirty="0">
                <a:solidFill>
                  <a:schemeClr val="bg1">
                    <a:lumMod val="95000"/>
                  </a:schemeClr>
                </a:solidFill>
              </a:rPr>
              <a:t>		- reducción</a:t>
            </a:r>
          </a:p>
          <a:p>
            <a:r>
              <a:rPr lang="es-ES_tradnl" sz="1600" dirty="0">
                <a:solidFill>
                  <a:schemeClr val="bg1">
                    <a:lumMod val="95000"/>
                  </a:schemeClr>
                </a:solidFill>
              </a:rPr>
              <a:t>		- abordaje retrógrado</a:t>
            </a:r>
          </a:p>
          <a:p>
            <a:r>
              <a:rPr lang="es-ES_tradnl" sz="1600" dirty="0">
                <a:solidFill>
                  <a:schemeClr val="bg1">
                    <a:lumMod val="95000"/>
                  </a:schemeClr>
                </a:solidFill>
              </a:rPr>
              <a:t>		- fresado</a:t>
            </a:r>
          </a:p>
          <a:p>
            <a:r>
              <a:rPr lang="es-ES_tradnl" sz="1600" dirty="0">
                <a:solidFill>
                  <a:schemeClr val="bg1">
                    <a:lumMod val="95000"/>
                  </a:schemeClr>
                </a:solidFill>
              </a:rPr>
              <a:t>		- bloqueos</a:t>
            </a:r>
          </a:p>
          <a:p>
            <a:r>
              <a:rPr lang="es-ES_tradnl" sz="1600" dirty="0">
                <a:solidFill>
                  <a:schemeClr val="bg1">
                    <a:lumMod val="95000"/>
                  </a:schemeClr>
                </a:solidFill>
              </a:rPr>
              <a:t>		- ¿hasta dónde?</a:t>
            </a:r>
          </a:p>
          <a:p>
            <a:r>
              <a:rPr lang="es-ES_tradnl" sz="1600" dirty="0">
                <a:solidFill>
                  <a:schemeClr val="bg1">
                    <a:lumMod val="95000"/>
                  </a:schemeClr>
                </a:solidFill>
              </a:rPr>
              <a:t>	d- trucos y tretas</a:t>
            </a:r>
          </a:p>
        </p:txBody>
      </p:sp>
      <p:sp>
        <p:nvSpPr>
          <p:cNvPr id="8" name="CuadroTexto 7"/>
          <p:cNvSpPr txBox="1"/>
          <p:nvPr/>
        </p:nvSpPr>
        <p:spPr>
          <a:xfrm>
            <a:off x="2480237" y="5020235"/>
            <a:ext cx="1918389" cy="369332"/>
          </a:xfrm>
          <a:prstGeom prst="rect">
            <a:avLst/>
          </a:prstGeom>
          <a:noFill/>
        </p:spPr>
        <p:txBody>
          <a:bodyPr wrap="none" rtlCol="0">
            <a:spAutoFit/>
          </a:bodyPr>
          <a:lstStyle/>
          <a:p>
            <a:r>
              <a:rPr lang="es-ES_tradnl" dirty="0">
                <a:solidFill>
                  <a:srgbClr val="00FF00"/>
                </a:solidFill>
              </a:rPr>
              <a:t>Clavo anterógrado</a:t>
            </a:r>
          </a:p>
        </p:txBody>
      </p:sp>
      <p:sp>
        <p:nvSpPr>
          <p:cNvPr id="7" name="CuadroTexto 6"/>
          <p:cNvSpPr txBox="1"/>
          <p:nvPr/>
        </p:nvSpPr>
        <p:spPr>
          <a:xfrm>
            <a:off x="4709137" y="1952981"/>
            <a:ext cx="3787127" cy="1650580"/>
          </a:xfrm>
          <a:prstGeom prst="rect">
            <a:avLst/>
          </a:prstGeom>
          <a:noFill/>
        </p:spPr>
        <p:txBody>
          <a:bodyPr wrap="none" rtlCol="0">
            <a:spAutoFit/>
          </a:bodyPr>
          <a:lstStyle/>
          <a:p>
            <a:pPr>
              <a:lnSpc>
                <a:spcPct val="140000"/>
              </a:lnSpc>
            </a:pPr>
            <a:r>
              <a:rPr lang="es-ES_tradnl" sz="2000" b="1" dirty="0"/>
              <a:t>Técnica: </a:t>
            </a:r>
            <a:endParaRPr lang="es-ES_tradnl" dirty="0"/>
          </a:p>
          <a:p>
            <a:pPr marL="285750" indent="-285750">
              <a:lnSpc>
                <a:spcPct val="140000"/>
              </a:lnSpc>
              <a:buFontTx/>
              <a:buChar char="-"/>
            </a:pPr>
            <a:r>
              <a:rPr lang="es-ES_tradnl" dirty="0"/>
              <a:t>Entrada correcta</a:t>
            </a:r>
          </a:p>
          <a:p>
            <a:pPr marL="285750" indent="-285750">
              <a:lnSpc>
                <a:spcPct val="140000"/>
              </a:lnSpc>
              <a:buFontTx/>
              <a:buChar char="-"/>
            </a:pPr>
            <a:r>
              <a:rPr lang="es-ES_tradnl" dirty="0"/>
              <a:t>Longitud ajustada a distal</a:t>
            </a:r>
          </a:p>
          <a:p>
            <a:pPr marL="285750" indent="-285750">
              <a:lnSpc>
                <a:spcPct val="140000"/>
              </a:lnSpc>
              <a:buFontTx/>
              <a:buChar char="-"/>
            </a:pPr>
            <a:r>
              <a:rPr lang="es-ES_tradnl" dirty="0"/>
              <a:t>Encerrojado </a:t>
            </a:r>
            <a:r>
              <a:rPr lang="es-ES_tradnl" dirty="0" err="1"/>
              <a:t>mútliple</a:t>
            </a:r>
            <a:r>
              <a:rPr lang="es-ES_tradnl" dirty="0"/>
              <a:t> distal al </a:t>
            </a:r>
            <a:r>
              <a:rPr lang="es-ES_tradnl" dirty="0" err="1"/>
              <a:t>itsmo</a:t>
            </a:r>
            <a:endParaRPr lang="es-ES_tradnl" dirty="0"/>
          </a:p>
        </p:txBody>
      </p:sp>
      <p:sp>
        <p:nvSpPr>
          <p:cNvPr id="13"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4"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BD67FD96-6FC9-4045-AA52-98D75C9FDA41}"/>
              </a:ext>
            </a:extLst>
          </p:cNvPr>
          <p:cNvPicPr>
            <a:picLocks noChangeAspect="1"/>
          </p:cNvPicPr>
          <p:nvPr/>
        </p:nvPicPr>
        <p:blipFill>
          <a:blip r:embed="rId3"/>
          <a:stretch>
            <a:fillRect/>
          </a:stretch>
        </p:blipFill>
        <p:spPr>
          <a:xfrm>
            <a:off x="1905625" y="3754152"/>
            <a:ext cx="5833410" cy="2749311"/>
          </a:xfrm>
          <a:prstGeom prst="rect">
            <a:avLst/>
          </a:prstGeom>
        </p:spPr>
      </p:pic>
      <p:pic>
        <p:nvPicPr>
          <p:cNvPr id="12" name="Picture 2">
            <a:extLst>
              <a:ext uri="{FF2B5EF4-FFF2-40B4-BE49-F238E27FC236}">
                <a16:creationId xmlns:a16="http://schemas.microsoft.com/office/drawing/2014/main" id="{A77F2CBE-1D28-46B3-A849-1D5BF0FFB2B8}"/>
              </a:ext>
            </a:extLst>
          </p:cNvPr>
          <p:cNvPicPr>
            <a:picLocks noChangeAspect="1" noChangeArrowheads="1"/>
          </p:cNvPicPr>
          <p:nvPr/>
        </p:nvPicPr>
        <p:blipFill>
          <a:blip r:embed="rId4" cstate="print"/>
          <a:srcRect/>
          <a:stretch>
            <a:fillRect/>
          </a:stretch>
        </p:blipFill>
        <p:spPr bwMode="auto">
          <a:xfrm>
            <a:off x="2599536" y="2616199"/>
            <a:ext cx="1838456" cy="3326565"/>
          </a:xfrm>
          <a:prstGeom prst="rect">
            <a:avLst/>
          </a:prstGeom>
          <a:noFill/>
          <a:ln w="9525">
            <a:noFill/>
            <a:miter lim="800000"/>
            <a:headEnd/>
            <a:tailEnd/>
          </a:ln>
        </p:spPr>
      </p:pic>
    </p:spTree>
    <p:extLst>
      <p:ext uri="{BB962C8B-B14F-4D97-AF65-F5344CB8AC3E}">
        <p14:creationId xmlns:p14="http://schemas.microsoft.com/office/powerpoint/2010/main" val="183845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1955638" y="1309397"/>
            <a:ext cx="3784177" cy="2923877"/>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 indicaciones</a:t>
            </a:r>
          </a:p>
          <a:p>
            <a:r>
              <a:rPr lang="es-ES_tradnl" sz="1600" dirty="0">
                <a:solidFill>
                  <a:srgbClr val="F2F2F2"/>
                </a:solidFill>
              </a:rPr>
              <a:t>	b- indicación límite</a:t>
            </a:r>
          </a:p>
          <a:p>
            <a:r>
              <a:rPr lang="es-ES_tradnl" sz="1600" dirty="0">
                <a:solidFill>
                  <a:srgbClr val="F2F2F2"/>
                </a:solidFill>
              </a:rPr>
              <a:t>	c- técnica básica: </a:t>
            </a:r>
          </a:p>
          <a:p>
            <a:r>
              <a:rPr lang="es-ES_tradnl" sz="1600" dirty="0">
                <a:solidFill>
                  <a:srgbClr val="F2F2F2"/>
                </a:solidFill>
              </a:rPr>
              <a:t>		-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sp>
        <p:nvSpPr>
          <p:cNvPr id="11" name="CuadroTexto 10"/>
          <p:cNvSpPr txBox="1"/>
          <p:nvPr/>
        </p:nvSpPr>
        <p:spPr>
          <a:xfrm>
            <a:off x="1011907" y="671297"/>
            <a:ext cx="2053667" cy="400110"/>
          </a:xfrm>
          <a:prstGeom prst="rect">
            <a:avLst/>
          </a:prstGeom>
          <a:noFill/>
          <a:ln>
            <a:solidFill>
              <a:srgbClr val="4691BD"/>
            </a:solidFill>
          </a:ln>
        </p:spPr>
        <p:txBody>
          <a:bodyPr wrap="none" rtlCol="0">
            <a:spAutoFit/>
          </a:bodyPr>
          <a:lstStyle/>
          <a:p>
            <a:r>
              <a:rPr lang="es-ES_tradnl" sz="2000" b="1" i="1" dirty="0">
                <a:solidFill>
                  <a:srgbClr val="4691BD"/>
                </a:solidFill>
              </a:rPr>
              <a:t>Clavo retrógrado</a:t>
            </a:r>
          </a:p>
        </p:txBody>
      </p:sp>
      <p:pic>
        <p:nvPicPr>
          <p:cNvPr id="3" name="Imagen 2"/>
          <p:cNvPicPr>
            <a:picLocks noChangeAspect="1"/>
          </p:cNvPicPr>
          <p:nvPr/>
        </p:nvPicPr>
        <p:blipFill rotWithShape="1">
          <a:blip r:embed="rId3"/>
          <a:srcRect l="17321" t="33987" r="15359" b="1525"/>
          <a:stretch/>
        </p:blipFill>
        <p:spPr>
          <a:xfrm>
            <a:off x="4745624" y="2533649"/>
            <a:ext cx="3890376" cy="3726703"/>
          </a:xfrm>
          <a:prstGeom prst="rect">
            <a:avLst/>
          </a:prstGeom>
        </p:spPr>
      </p:pic>
      <p:sp>
        <p:nvSpPr>
          <p:cNvPr id="5"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6"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210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1011907" y="671297"/>
            <a:ext cx="2053667" cy="400110"/>
          </a:xfrm>
          <a:prstGeom prst="rect">
            <a:avLst/>
          </a:prstGeom>
          <a:noFill/>
          <a:ln>
            <a:solidFill>
              <a:srgbClr val="4691BD"/>
            </a:solidFill>
          </a:ln>
        </p:spPr>
        <p:txBody>
          <a:bodyPr wrap="none" rtlCol="0">
            <a:spAutoFit/>
          </a:bodyPr>
          <a:lstStyle/>
          <a:p>
            <a:r>
              <a:rPr lang="es-ES_tradnl" sz="2000" b="1" i="1" dirty="0">
                <a:solidFill>
                  <a:srgbClr val="4691BD"/>
                </a:solidFill>
              </a:rPr>
              <a:t>Clavo retrógrado</a:t>
            </a:r>
          </a:p>
        </p:txBody>
      </p:sp>
      <p:sp>
        <p:nvSpPr>
          <p:cNvPr id="5" name="CuadroTexto 4"/>
          <p:cNvSpPr txBox="1"/>
          <p:nvPr/>
        </p:nvSpPr>
        <p:spPr>
          <a:xfrm>
            <a:off x="6226515" y="2909837"/>
            <a:ext cx="956512" cy="461665"/>
          </a:xfrm>
          <a:prstGeom prst="rect">
            <a:avLst/>
          </a:prstGeom>
          <a:noFill/>
        </p:spPr>
        <p:txBody>
          <a:bodyPr wrap="none" rtlCol="0">
            <a:spAutoFit/>
          </a:bodyPr>
          <a:lstStyle/>
          <a:p>
            <a:r>
              <a:rPr lang="es-ES_tradnl" sz="2400" dirty="0">
                <a:solidFill>
                  <a:srgbClr val="FF0000"/>
                </a:solidFill>
              </a:rPr>
              <a:t>33***</a:t>
            </a:r>
            <a:endParaRPr lang="es-ES_tradnl" sz="1400" dirty="0">
              <a:solidFill>
                <a:srgbClr val="FF0000"/>
              </a:solidFill>
            </a:endParaRPr>
          </a:p>
        </p:txBody>
      </p:sp>
      <p:pic>
        <p:nvPicPr>
          <p:cNvPr id="7" name="Imagen 6"/>
          <p:cNvPicPr>
            <a:picLocks noChangeAspect="1"/>
          </p:cNvPicPr>
          <p:nvPr/>
        </p:nvPicPr>
        <p:blipFill>
          <a:blip r:embed="rId3"/>
          <a:stretch>
            <a:fillRect/>
          </a:stretch>
        </p:blipFill>
        <p:spPr>
          <a:xfrm>
            <a:off x="4858982" y="3429001"/>
            <a:ext cx="3594985" cy="2738500"/>
          </a:xfrm>
          <a:prstGeom prst="rect">
            <a:avLst/>
          </a:prstGeom>
        </p:spPr>
      </p:pic>
      <p:pic>
        <p:nvPicPr>
          <p:cNvPr id="8" name="Imagen 7"/>
          <p:cNvPicPr>
            <a:picLocks noChangeAspect="1"/>
          </p:cNvPicPr>
          <p:nvPr/>
        </p:nvPicPr>
        <p:blipFill>
          <a:blip r:embed="rId4"/>
          <a:stretch>
            <a:fillRect/>
          </a:stretch>
        </p:blipFill>
        <p:spPr>
          <a:xfrm>
            <a:off x="4312827" y="1739217"/>
            <a:ext cx="4775200" cy="1170619"/>
          </a:xfrm>
          <a:prstGeom prst="rect">
            <a:avLst/>
          </a:prstGeom>
        </p:spPr>
      </p:pic>
      <p:sp>
        <p:nvSpPr>
          <p:cNvPr id="10" name="CuadroTexto 11"/>
          <p:cNvSpPr txBox="1"/>
          <p:nvPr/>
        </p:nvSpPr>
        <p:spPr>
          <a:xfrm>
            <a:off x="1955638" y="1309397"/>
            <a:ext cx="3784177" cy="2923877"/>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 indicaciones</a:t>
            </a:r>
          </a:p>
          <a:p>
            <a:r>
              <a:rPr lang="es-ES_tradnl" sz="1600" dirty="0">
                <a:solidFill>
                  <a:srgbClr val="F2F2F2"/>
                </a:solidFill>
              </a:rPr>
              <a:t>	b- indicación límite</a:t>
            </a:r>
          </a:p>
          <a:p>
            <a:r>
              <a:rPr lang="es-ES_tradnl" sz="1600" dirty="0">
                <a:solidFill>
                  <a:srgbClr val="F2F2F2"/>
                </a:solidFill>
              </a:rPr>
              <a:t>	c- técnica básica: </a:t>
            </a:r>
          </a:p>
          <a:p>
            <a:r>
              <a:rPr lang="es-ES_tradnl" sz="1600" dirty="0">
                <a:solidFill>
                  <a:srgbClr val="F2F2F2"/>
                </a:solidFill>
              </a:rPr>
              <a:t>		-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sp>
        <p:nvSpPr>
          <p:cNvPr id="13"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4"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acturas de 1/3 medio y distal de fémur…">
            <a:extLst>
              <a:ext uri="{FF2B5EF4-FFF2-40B4-BE49-F238E27FC236}">
                <a16:creationId xmlns:a16="http://schemas.microsoft.com/office/drawing/2014/main" id="{6CF43C84-317D-42DF-96EB-697AAB22CC56}"/>
              </a:ext>
            </a:extLst>
          </p:cNvPr>
          <p:cNvSpPr txBox="1"/>
          <p:nvPr/>
        </p:nvSpPr>
        <p:spPr>
          <a:xfrm>
            <a:off x="977237" y="3257581"/>
            <a:ext cx="3850285" cy="2811026"/>
          </a:xfrm>
          <a:prstGeom prst="rect">
            <a:avLst/>
          </a:prstGeom>
          <a:solidFill>
            <a:schemeClr val="accent3">
              <a:lumMod val="20000"/>
              <a:lumOff val="80000"/>
            </a:schemeClr>
          </a:solidFill>
          <a:ln w="12700">
            <a:solidFill>
              <a:schemeClr val="accent5">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75046" indent="-375046" algn="l">
              <a:buSzPct val="50000"/>
              <a:buBlip>
                <a:blip r:embed="rId5"/>
              </a:buBlip>
              <a:defRPr sz="2700" b="0"/>
            </a:pPr>
            <a:r>
              <a:rPr sz="1600" dirty="0" err="1"/>
              <a:t>Fracturas</a:t>
            </a:r>
            <a:r>
              <a:rPr sz="1600" dirty="0"/>
              <a:t> de 1/3 medio y distal de </a:t>
            </a:r>
            <a:r>
              <a:rPr sz="1600" dirty="0" err="1"/>
              <a:t>fémur</a:t>
            </a:r>
            <a:endParaRPr sz="1600" dirty="0"/>
          </a:p>
          <a:p>
            <a:pPr marL="375046" indent="-375046" algn="l">
              <a:buSzPct val="50000"/>
              <a:buBlip>
                <a:blip r:embed="rId5"/>
              </a:buBlip>
              <a:defRPr sz="2700" b="0"/>
            </a:pPr>
            <a:endParaRPr sz="1600" dirty="0"/>
          </a:p>
          <a:p>
            <a:pPr marL="375046" indent="-375046" algn="l">
              <a:buSzPct val="50000"/>
              <a:buBlip>
                <a:blip r:embed="rId5"/>
              </a:buBlip>
              <a:defRPr sz="2700" b="0"/>
            </a:pPr>
            <a:r>
              <a:rPr sz="1600" dirty="0" err="1"/>
              <a:t>Fracturas</a:t>
            </a:r>
            <a:r>
              <a:rPr sz="1600" dirty="0"/>
              <a:t> de rotula </a:t>
            </a:r>
            <a:r>
              <a:rPr sz="1600" dirty="0" err="1"/>
              <a:t>ipsilaterales</a:t>
            </a:r>
            <a:endParaRPr sz="1600" dirty="0"/>
          </a:p>
          <a:p>
            <a:pPr marL="375046" indent="-375046" algn="l">
              <a:buSzPct val="50000"/>
              <a:buBlip>
                <a:blip r:embed="rId5"/>
              </a:buBlip>
              <a:defRPr sz="2700" b="0"/>
            </a:pPr>
            <a:endParaRPr sz="1600" dirty="0"/>
          </a:p>
          <a:p>
            <a:pPr marL="375046" indent="-375046" algn="l">
              <a:buSzPct val="50000"/>
              <a:buBlip>
                <a:blip r:embed="rId5"/>
              </a:buBlip>
              <a:defRPr sz="2700" b="0"/>
            </a:pPr>
            <a:r>
              <a:rPr sz="1600" dirty="0" err="1"/>
              <a:t>Fracturas</a:t>
            </a:r>
            <a:r>
              <a:rPr sz="1600" dirty="0"/>
              <a:t> </a:t>
            </a:r>
            <a:r>
              <a:rPr sz="1600" dirty="0" err="1"/>
              <a:t>ipsilaterales</a:t>
            </a:r>
            <a:r>
              <a:rPr sz="1600" dirty="0"/>
              <a:t> de tibia</a:t>
            </a:r>
          </a:p>
          <a:p>
            <a:pPr marL="375046" indent="-375046" algn="l">
              <a:buSzPct val="50000"/>
              <a:buBlip>
                <a:blip r:embed="rId5"/>
              </a:buBlip>
              <a:defRPr sz="2700" b="0"/>
            </a:pPr>
            <a:endParaRPr sz="1600" dirty="0"/>
          </a:p>
          <a:p>
            <a:pPr marL="375046" indent="-375046" algn="l">
              <a:buSzPct val="50000"/>
              <a:buBlip>
                <a:blip r:embed="rId5"/>
              </a:buBlip>
              <a:defRPr sz="2700" b="0"/>
            </a:pPr>
            <a:r>
              <a:rPr sz="1600" dirty="0" err="1"/>
              <a:t>Obesidad</a:t>
            </a:r>
            <a:r>
              <a:rPr sz="1600" dirty="0"/>
              <a:t> </a:t>
            </a:r>
          </a:p>
          <a:p>
            <a:pPr marL="375046" indent="-375046" algn="l">
              <a:buSzPct val="50000"/>
              <a:buBlip>
                <a:blip r:embed="rId5"/>
              </a:buBlip>
              <a:defRPr sz="2700" b="0"/>
            </a:pPr>
            <a:endParaRPr sz="1600" dirty="0"/>
          </a:p>
          <a:p>
            <a:pPr marL="375046" indent="-375046" algn="l">
              <a:buSzPct val="50000"/>
              <a:buBlip>
                <a:blip r:embed="rId5"/>
              </a:buBlip>
              <a:defRPr sz="2700" b="0"/>
            </a:pPr>
            <a:r>
              <a:rPr sz="1600" dirty="0" err="1"/>
              <a:t>Embarazo</a:t>
            </a:r>
            <a:endParaRPr sz="1600" dirty="0"/>
          </a:p>
          <a:p>
            <a:pPr marL="375046" indent="-375046" algn="l">
              <a:buSzPct val="50000"/>
              <a:buBlip>
                <a:blip r:embed="rId5"/>
              </a:buBlip>
              <a:defRPr sz="2700" b="0"/>
            </a:pPr>
            <a:endParaRPr sz="1600" dirty="0"/>
          </a:p>
          <a:p>
            <a:pPr marL="375046" indent="-375046" algn="l">
              <a:buSzPct val="50000"/>
              <a:buBlip>
                <a:blip r:embed="rId5"/>
              </a:buBlip>
              <a:defRPr sz="2700" b="0"/>
            </a:pPr>
            <a:r>
              <a:rPr sz="1600" dirty="0" err="1"/>
              <a:t>Fracturas</a:t>
            </a:r>
            <a:r>
              <a:rPr sz="1600" dirty="0"/>
              <a:t> de pelvis o </a:t>
            </a:r>
            <a:r>
              <a:rPr sz="1600" dirty="0" err="1"/>
              <a:t>cotillo</a:t>
            </a:r>
            <a:r>
              <a:rPr sz="1600" dirty="0"/>
              <a:t> </a:t>
            </a:r>
            <a:r>
              <a:rPr sz="1600" dirty="0" err="1"/>
              <a:t>ipsilaterales</a:t>
            </a:r>
            <a:endParaRPr sz="1600" dirty="0"/>
          </a:p>
        </p:txBody>
      </p:sp>
    </p:spTree>
    <p:extLst>
      <p:ext uri="{BB962C8B-B14F-4D97-AF65-F5344CB8AC3E}">
        <p14:creationId xmlns:p14="http://schemas.microsoft.com/office/powerpoint/2010/main" val="74929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631164" y="1753080"/>
            <a:ext cx="2158313" cy="461665"/>
          </a:xfrm>
          <a:prstGeom prst="rect">
            <a:avLst/>
          </a:prstGeom>
          <a:noFill/>
        </p:spPr>
        <p:txBody>
          <a:bodyPr wrap="none" rtlCol="0">
            <a:spAutoFit/>
          </a:bodyPr>
          <a:lstStyle/>
          <a:p>
            <a:r>
              <a:rPr lang="es-ES_tradnl" sz="2400" b="1" dirty="0">
                <a:solidFill>
                  <a:schemeClr val="accent6">
                    <a:lumMod val="50000"/>
                  </a:schemeClr>
                </a:solidFill>
              </a:rPr>
              <a:t>Rodilla flotante</a:t>
            </a:r>
          </a:p>
        </p:txBody>
      </p:sp>
      <p:sp>
        <p:nvSpPr>
          <p:cNvPr id="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11"/>
          <p:cNvSpPr txBox="1"/>
          <p:nvPr/>
        </p:nvSpPr>
        <p:spPr>
          <a:xfrm>
            <a:off x="1955638" y="1309397"/>
            <a:ext cx="3784177" cy="2923877"/>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 indicaciones</a:t>
            </a:r>
          </a:p>
          <a:p>
            <a:r>
              <a:rPr lang="es-ES_tradnl" sz="1600" dirty="0">
                <a:solidFill>
                  <a:srgbClr val="F2F2F2"/>
                </a:solidFill>
              </a:rPr>
              <a:t>	b- indicación límite</a:t>
            </a:r>
          </a:p>
          <a:p>
            <a:r>
              <a:rPr lang="es-ES_tradnl" sz="1600" dirty="0">
                <a:solidFill>
                  <a:srgbClr val="F2F2F2"/>
                </a:solidFill>
              </a:rPr>
              <a:t>	c- técnica básica: </a:t>
            </a:r>
          </a:p>
          <a:p>
            <a:r>
              <a:rPr lang="es-ES_tradnl" sz="1600" dirty="0">
                <a:solidFill>
                  <a:srgbClr val="F2F2F2"/>
                </a:solidFill>
              </a:rPr>
              <a:t>		-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pic>
        <p:nvPicPr>
          <p:cNvPr id="2" name="Imagen 1"/>
          <p:cNvPicPr>
            <a:picLocks noChangeAspect="1"/>
          </p:cNvPicPr>
          <p:nvPr/>
        </p:nvPicPr>
        <p:blipFill rotWithShape="1">
          <a:blip r:embed="rId3"/>
          <a:srcRect b="14063"/>
          <a:stretch/>
        </p:blipFill>
        <p:spPr>
          <a:xfrm>
            <a:off x="5111079" y="2938384"/>
            <a:ext cx="3686696" cy="3130223"/>
          </a:xfrm>
          <a:prstGeom prst="rect">
            <a:avLst/>
          </a:prstGeom>
          <a:ln>
            <a:solidFill>
              <a:srgbClr val="660066"/>
            </a:solidFill>
          </a:ln>
        </p:spPr>
      </p:pic>
      <p:sp>
        <p:nvSpPr>
          <p:cNvPr id="11" name="Fracturas de 1/3 medio y distal de fémur…">
            <a:extLst>
              <a:ext uri="{FF2B5EF4-FFF2-40B4-BE49-F238E27FC236}">
                <a16:creationId xmlns:a16="http://schemas.microsoft.com/office/drawing/2014/main" id="{7A585CC6-9462-40D6-9E7D-C733680593F2}"/>
              </a:ext>
            </a:extLst>
          </p:cNvPr>
          <p:cNvSpPr txBox="1"/>
          <p:nvPr/>
        </p:nvSpPr>
        <p:spPr>
          <a:xfrm>
            <a:off x="977237" y="3257581"/>
            <a:ext cx="3850285" cy="2811026"/>
          </a:xfrm>
          <a:prstGeom prst="rect">
            <a:avLst/>
          </a:prstGeom>
          <a:solidFill>
            <a:schemeClr val="accent3">
              <a:lumMod val="20000"/>
              <a:lumOff val="80000"/>
            </a:schemeClr>
          </a:solidFill>
          <a:ln w="12700">
            <a:solidFill>
              <a:schemeClr val="accent5">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75046" indent="-375046" algn="l">
              <a:buSzPct val="50000"/>
              <a:buBlip>
                <a:blip r:embed="rId4"/>
              </a:buBlip>
              <a:defRPr sz="2700" b="0"/>
            </a:pPr>
            <a:r>
              <a:rPr sz="1600" dirty="0" err="1"/>
              <a:t>Fracturas</a:t>
            </a:r>
            <a:r>
              <a:rPr sz="1600" dirty="0"/>
              <a:t> de 1/3 medio y distal de </a:t>
            </a:r>
            <a:r>
              <a:rPr sz="1600" dirty="0" err="1"/>
              <a:t>fémur</a:t>
            </a:r>
            <a:endParaRPr sz="1600" dirty="0"/>
          </a:p>
          <a:p>
            <a:pPr marL="375046" indent="-375046" algn="l">
              <a:buSzPct val="50000"/>
              <a:buBlip>
                <a:blip r:embed="rId4"/>
              </a:buBlip>
              <a:defRPr sz="2700" b="0"/>
            </a:pPr>
            <a:endParaRPr sz="1600" dirty="0"/>
          </a:p>
          <a:p>
            <a:pPr marL="375046" indent="-375046" algn="l">
              <a:buSzPct val="50000"/>
              <a:buBlip>
                <a:blip r:embed="rId4"/>
              </a:buBlip>
              <a:defRPr sz="2700" b="0"/>
            </a:pPr>
            <a:r>
              <a:rPr sz="1600" dirty="0" err="1"/>
              <a:t>Fracturas</a:t>
            </a:r>
            <a:r>
              <a:rPr sz="1600" dirty="0"/>
              <a:t> de rotula </a:t>
            </a:r>
            <a:r>
              <a:rPr sz="1600" dirty="0" err="1"/>
              <a:t>ipsilaterales</a:t>
            </a:r>
            <a:endParaRPr sz="1600" dirty="0"/>
          </a:p>
          <a:p>
            <a:pPr marL="375046" indent="-375046" algn="l">
              <a:buSzPct val="50000"/>
              <a:buBlip>
                <a:blip r:embed="rId4"/>
              </a:buBlip>
              <a:defRPr sz="2700" b="0"/>
            </a:pPr>
            <a:endParaRPr sz="1600" dirty="0"/>
          </a:p>
          <a:p>
            <a:pPr marL="375046" indent="-375046" algn="l">
              <a:buSzPct val="50000"/>
              <a:buBlip>
                <a:blip r:embed="rId4"/>
              </a:buBlip>
              <a:defRPr sz="2700" b="0"/>
            </a:pPr>
            <a:r>
              <a:rPr sz="1600" dirty="0" err="1"/>
              <a:t>Fracturas</a:t>
            </a:r>
            <a:r>
              <a:rPr sz="1600" dirty="0"/>
              <a:t> </a:t>
            </a:r>
            <a:r>
              <a:rPr sz="1600" dirty="0" err="1"/>
              <a:t>ipsilaterales</a:t>
            </a:r>
            <a:r>
              <a:rPr sz="1600" dirty="0"/>
              <a:t> de tibia</a:t>
            </a:r>
          </a:p>
          <a:p>
            <a:pPr marL="375046" indent="-375046" algn="l">
              <a:buSzPct val="50000"/>
              <a:buBlip>
                <a:blip r:embed="rId4"/>
              </a:buBlip>
              <a:defRPr sz="2700" b="0"/>
            </a:pPr>
            <a:endParaRPr sz="1600" dirty="0"/>
          </a:p>
          <a:p>
            <a:pPr marL="375046" indent="-375046" algn="l">
              <a:buSzPct val="50000"/>
              <a:buBlip>
                <a:blip r:embed="rId4"/>
              </a:buBlip>
              <a:defRPr sz="2700" b="0"/>
            </a:pPr>
            <a:r>
              <a:rPr sz="1600" dirty="0" err="1"/>
              <a:t>Obesidad</a:t>
            </a:r>
            <a:r>
              <a:rPr sz="1600" dirty="0"/>
              <a:t> </a:t>
            </a:r>
          </a:p>
          <a:p>
            <a:pPr marL="375046" indent="-375046" algn="l">
              <a:buSzPct val="50000"/>
              <a:buBlip>
                <a:blip r:embed="rId4"/>
              </a:buBlip>
              <a:defRPr sz="2700" b="0"/>
            </a:pPr>
            <a:endParaRPr sz="1600" dirty="0"/>
          </a:p>
          <a:p>
            <a:pPr marL="375046" indent="-375046" algn="l">
              <a:buSzPct val="50000"/>
              <a:buBlip>
                <a:blip r:embed="rId4"/>
              </a:buBlip>
              <a:defRPr sz="2700" b="0"/>
            </a:pPr>
            <a:r>
              <a:rPr sz="1600" dirty="0" err="1"/>
              <a:t>Embarazo</a:t>
            </a:r>
            <a:endParaRPr sz="1600" dirty="0"/>
          </a:p>
          <a:p>
            <a:pPr marL="375046" indent="-375046" algn="l">
              <a:buSzPct val="50000"/>
              <a:buBlip>
                <a:blip r:embed="rId4"/>
              </a:buBlip>
              <a:defRPr sz="2700" b="0"/>
            </a:pPr>
            <a:endParaRPr sz="1600" dirty="0"/>
          </a:p>
          <a:p>
            <a:pPr marL="375046" indent="-375046" algn="l">
              <a:buSzPct val="50000"/>
              <a:buBlip>
                <a:blip r:embed="rId4"/>
              </a:buBlip>
              <a:defRPr sz="2700" b="0"/>
            </a:pPr>
            <a:r>
              <a:rPr sz="1600" dirty="0" err="1"/>
              <a:t>Fracturas</a:t>
            </a:r>
            <a:r>
              <a:rPr sz="1600" dirty="0"/>
              <a:t> de pelvis o </a:t>
            </a:r>
            <a:r>
              <a:rPr sz="1600" dirty="0" err="1"/>
              <a:t>cotillo</a:t>
            </a:r>
            <a:r>
              <a:rPr sz="1600" dirty="0"/>
              <a:t> </a:t>
            </a:r>
            <a:r>
              <a:rPr sz="1600" dirty="0" err="1"/>
              <a:t>ipsilaterales</a:t>
            </a:r>
            <a:endParaRPr sz="1600" dirty="0"/>
          </a:p>
        </p:txBody>
      </p:sp>
    </p:spTree>
    <p:extLst>
      <p:ext uri="{BB962C8B-B14F-4D97-AF65-F5344CB8AC3E}">
        <p14:creationId xmlns:p14="http://schemas.microsoft.com/office/powerpoint/2010/main" val="3785394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631164" y="1753080"/>
            <a:ext cx="2200667" cy="461665"/>
          </a:xfrm>
          <a:prstGeom prst="rect">
            <a:avLst/>
          </a:prstGeom>
          <a:noFill/>
        </p:spPr>
        <p:txBody>
          <a:bodyPr wrap="none" rtlCol="0">
            <a:spAutoFit/>
          </a:bodyPr>
          <a:lstStyle/>
          <a:p>
            <a:r>
              <a:rPr lang="es-ES_tradnl" sz="2400" b="1" dirty="0">
                <a:solidFill>
                  <a:schemeClr val="accent6">
                    <a:lumMod val="50000"/>
                  </a:schemeClr>
                </a:solidFill>
              </a:rPr>
              <a:t>Rótula asociada</a:t>
            </a:r>
          </a:p>
        </p:txBody>
      </p:sp>
      <p:sp>
        <p:nvSpPr>
          <p:cNvPr id="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11"/>
          <p:cNvSpPr txBox="1"/>
          <p:nvPr/>
        </p:nvSpPr>
        <p:spPr>
          <a:xfrm>
            <a:off x="1955638" y="1309397"/>
            <a:ext cx="3784177" cy="2923877"/>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 indicaciones</a:t>
            </a:r>
          </a:p>
          <a:p>
            <a:r>
              <a:rPr lang="es-ES_tradnl" sz="1600" dirty="0">
                <a:solidFill>
                  <a:srgbClr val="F2F2F2"/>
                </a:solidFill>
              </a:rPr>
              <a:t>	b- indicación límite</a:t>
            </a:r>
          </a:p>
          <a:p>
            <a:r>
              <a:rPr lang="es-ES_tradnl" sz="1600" dirty="0">
                <a:solidFill>
                  <a:srgbClr val="F2F2F2"/>
                </a:solidFill>
              </a:rPr>
              <a:t>	c- técnica básica: </a:t>
            </a:r>
          </a:p>
          <a:p>
            <a:r>
              <a:rPr lang="es-ES_tradnl" sz="1600" dirty="0">
                <a:solidFill>
                  <a:srgbClr val="F2F2F2"/>
                </a:solidFill>
              </a:rPr>
              <a:t>		-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sp>
        <p:nvSpPr>
          <p:cNvPr id="11" name="Fracturas de 1/3 medio y distal de fémur…">
            <a:extLst>
              <a:ext uri="{FF2B5EF4-FFF2-40B4-BE49-F238E27FC236}">
                <a16:creationId xmlns:a16="http://schemas.microsoft.com/office/drawing/2014/main" id="{7A585CC6-9462-40D6-9E7D-C733680593F2}"/>
              </a:ext>
            </a:extLst>
          </p:cNvPr>
          <p:cNvSpPr txBox="1"/>
          <p:nvPr/>
        </p:nvSpPr>
        <p:spPr>
          <a:xfrm>
            <a:off x="977237" y="3257581"/>
            <a:ext cx="3850285" cy="2811026"/>
          </a:xfrm>
          <a:prstGeom prst="rect">
            <a:avLst/>
          </a:prstGeom>
          <a:solidFill>
            <a:schemeClr val="accent3">
              <a:lumMod val="20000"/>
              <a:lumOff val="80000"/>
            </a:schemeClr>
          </a:solidFill>
          <a:ln w="12700">
            <a:solidFill>
              <a:schemeClr val="accent5">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75046" indent="-375046" algn="l">
              <a:buSzPct val="50000"/>
              <a:buBlip>
                <a:blip r:embed="rId3"/>
              </a:buBlip>
              <a:defRPr sz="2700" b="0"/>
            </a:pPr>
            <a:r>
              <a:rPr sz="1600" dirty="0" err="1"/>
              <a:t>Fracturas</a:t>
            </a:r>
            <a:r>
              <a:rPr sz="1600" dirty="0"/>
              <a:t> de 1/3 medio y distal de </a:t>
            </a:r>
            <a:r>
              <a:rPr sz="1600" dirty="0" err="1"/>
              <a:t>fémur</a:t>
            </a:r>
            <a:endParaRPr sz="1600" dirty="0"/>
          </a:p>
          <a:p>
            <a:pPr marL="375046" indent="-375046" algn="l">
              <a:buSzPct val="50000"/>
              <a:buBlip>
                <a:blip r:embed="rId3"/>
              </a:buBlip>
              <a:defRPr sz="2700" b="0"/>
            </a:pPr>
            <a:endParaRPr sz="1600" dirty="0"/>
          </a:p>
          <a:p>
            <a:pPr marL="375046" indent="-375046" algn="l">
              <a:buSzPct val="50000"/>
              <a:buBlip>
                <a:blip r:embed="rId3"/>
              </a:buBlip>
              <a:defRPr sz="2700" b="0"/>
            </a:pPr>
            <a:r>
              <a:rPr sz="1600" dirty="0" err="1"/>
              <a:t>Fracturas</a:t>
            </a:r>
            <a:r>
              <a:rPr sz="1600" dirty="0"/>
              <a:t> de rotula </a:t>
            </a:r>
            <a:r>
              <a:rPr sz="1600" dirty="0" err="1"/>
              <a:t>ipsilaterales</a:t>
            </a:r>
            <a:endParaRPr sz="1600" dirty="0"/>
          </a:p>
          <a:p>
            <a:pPr marL="375046" indent="-375046" algn="l">
              <a:buSzPct val="50000"/>
              <a:buBlip>
                <a:blip r:embed="rId3"/>
              </a:buBlip>
              <a:defRPr sz="2700" b="0"/>
            </a:pPr>
            <a:endParaRPr sz="1600" dirty="0"/>
          </a:p>
          <a:p>
            <a:pPr marL="375046" indent="-375046" algn="l">
              <a:buSzPct val="50000"/>
              <a:buBlip>
                <a:blip r:embed="rId3"/>
              </a:buBlip>
              <a:defRPr sz="2700" b="0"/>
            </a:pPr>
            <a:r>
              <a:rPr sz="1600" dirty="0" err="1"/>
              <a:t>Fracturas</a:t>
            </a:r>
            <a:r>
              <a:rPr sz="1600" dirty="0"/>
              <a:t> </a:t>
            </a:r>
            <a:r>
              <a:rPr sz="1600" dirty="0" err="1"/>
              <a:t>ipsilaterales</a:t>
            </a:r>
            <a:r>
              <a:rPr sz="1600" dirty="0"/>
              <a:t> de tibia</a:t>
            </a:r>
          </a:p>
          <a:p>
            <a:pPr marL="375046" indent="-375046" algn="l">
              <a:buSzPct val="50000"/>
              <a:buBlip>
                <a:blip r:embed="rId3"/>
              </a:buBlip>
              <a:defRPr sz="2700" b="0"/>
            </a:pPr>
            <a:endParaRPr sz="1600" dirty="0"/>
          </a:p>
          <a:p>
            <a:pPr marL="375046" indent="-375046" algn="l">
              <a:buSzPct val="50000"/>
              <a:buBlip>
                <a:blip r:embed="rId3"/>
              </a:buBlip>
              <a:defRPr sz="2700" b="0"/>
            </a:pPr>
            <a:r>
              <a:rPr sz="1600" dirty="0" err="1"/>
              <a:t>Obesidad</a:t>
            </a:r>
            <a:r>
              <a:rPr sz="1600" dirty="0"/>
              <a:t> </a:t>
            </a:r>
          </a:p>
          <a:p>
            <a:pPr marL="375046" indent="-375046" algn="l">
              <a:buSzPct val="50000"/>
              <a:buBlip>
                <a:blip r:embed="rId3"/>
              </a:buBlip>
              <a:defRPr sz="2700" b="0"/>
            </a:pPr>
            <a:endParaRPr sz="1600" dirty="0"/>
          </a:p>
          <a:p>
            <a:pPr marL="375046" indent="-375046" algn="l">
              <a:buSzPct val="50000"/>
              <a:buBlip>
                <a:blip r:embed="rId3"/>
              </a:buBlip>
              <a:defRPr sz="2700" b="0"/>
            </a:pPr>
            <a:r>
              <a:rPr sz="1600" dirty="0" err="1"/>
              <a:t>Embarazo</a:t>
            </a:r>
            <a:endParaRPr sz="1600" dirty="0"/>
          </a:p>
          <a:p>
            <a:pPr marL="375046" indent="-375046" algn="l">
              <a:buSzPct val="50000"/>
              <a:buBlip>
                <a:blip r:embed="rId3"/>
              </a:buBlip>
              <a:defRPr sz="2700" b="0"/>
            </a:pPr>
            <a:endParaRPr sz="1600" dirty="0"/>
          </a:p>
          <a:p>
            <a:pPr marL="375046" indent="-375046" algn="l">
              <a:buSzPct val="50000"/>
              <a:buBlip>
                <a:blip r:embed="rId3"/>
              </a:buBlip>
              <a:defRPr sz="2700" b="0"/>
            </a:pPr>
            <a:r>
              <a:rPr sz="1600" dirty="0" err="1"/>
              <a:t>Fracturas</a:t>
            </a:r>
            <a:r>
              <a:rPr sz="1600" dirty="0"/>
              <a:t> de pelvis o </a:t>
            </a:r>
            <a:r>
              <a:rPr sz="1600" dirty="0" err="1"/>
              <a:t>cotillo</a:t>
            </a:r>
            <a:r>
              <a:rPr sz="1600" dirty="0"/>
              <a:t> </a:t>
            </a:r>
            <a:r>
              <a:rPr sz="1600" dirty="0" err="1"/>
              <a:t>ipsilaterales</a:t>
            </a:r>
            <a:endParaRPr sz="1600" dirty="0"/>
          </a:p>
        </p:txBody>
      </p:sp>
      <p:pic>
        <p:nvPicPr>
          <p:cNvPr id="4" name="Imagen 3">
            <a:extLst>
              <a:ext uri="{FF2B5EF4-FFF2-40B4-BE49-F238E27FC236}">
                <a16:creationId xmlns:a16="http://schemas.microsoft.com/office/drawing/2014/main" id="{F0C7B9D0-DDEB-4F4B-AB76-7DBAA318E2A9}"/>
              </a:ext>
            </a:extLst>
          </p:cNvPr>
          <p:cNvPicPr>
            <a:picLocks noChangeAspect="1"/>
          </p:cNvPicPr>
          <p:nvPr/>
        </p:nvPicPr>
        <p:blipFill>
          <a:blip r:embed="rId4">
            <a:duotone>
              <a:prstClr val="black"/>
              <a:srgbClr val="D9C3A5">
                <a:tint val="50000"/>
                <a:satMod val="180000"/>
              </a:srgbClr>
            </a:duotone>
          </a:blip>
          <a:stretch>
            <a:fillRect/>
          </a:stretch>
        </p:blipFill>
        <p:spPr>
          <a:xfrm>
            <a:off x="5407187" y="3034544"/>
            <a:ext cx="1781175" cy="2924175"/>
          </a:xfrm>
          <a:prstGeom prst="rect">
            <a:avLst/>
          </a:prstGeom>
        </p:spPr>
      </p:pic>
      <p:pic>
        <p:nvPicPr>
          <p:cNvPr id="5" name="Imagen 4">
            <a:extLst>
              <a:ext uri="{FF2B5EF4-FFF2-40B4-BE49-F238E27FC236}">
                <a16:creationId xmlns:a16="http://schemas.microsoft.com/office/drawing/2014/main" id="{B4A9429E-ABC9-4EAA-A9A8-B56222BA9530}"/>
              </a:ext>
            </a:extLst>
          </p:cNvPr>
          <p:cNvPicPr>
            <a:picLocks noChangeAspect="1"/>
          </p:cNvPicPr>
          <p:nvPr/>
        </p:nvPicPr>
        <p:blipFill>
          <a:blip r:embed="rId5">
            <a:duotone>
              <a:prstClr val="black"/>
              <a:srgbClr val="D9C3A5">
                <a:tint val="50000"/>
                <a:satMod val="180000"/>
              </a:srgbClr>
            </a:duotone>
          </a:blip>
          <a:stretch>
            <a:fillRect/>
          </a:stretch>
        </p:blipFill>
        <p:spPr>
          <a:xfrm>
            <a:off x="7184068" y="3582006"/>
            <a:ext cx="1714500" cy="2162175"/>
          </a:xfrm>
          <a:prstGeom prst="rect">
            <a:avLst/>
          </a:prstGeom>
        </p:spPr>
      </p:pic>
    </p:spTree>
    <p:extLst>
      <p:ext uri="{BB962C8B-B14F-4D97-AF65-F5344CB8AC3E}">
        <p14:creationId xmlns:p14="http://schemas.microsoft.com/office/powerpoint/2010/main" val="3484358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1"/>
          <p:cNvSpPr txBox="1"/>
          <p:nvPr/>
        </p:nvSpPr>
        <p:spPr>
          <a:xfrm>
            <a:off x="1955638" y="1309397"/>
            <a:ext cx="3784177" cy="2923877"/>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 indicaciones</a:t>
            </a:r>
          </a:p>
          <a:p>
            <a:r>
              <a:rPr lang="es-ES_tradnl" sz="1600" dirty="0">
                <a:solidFill>
                  <a:srgbClr val="F2F2F2"/>
                </a:solidFill>
              </a:rPr>
              <a:t>	b- indicación límite</a:t>
            </a:r>
          </a:p>
          <a:p>
            <a:r>
              <a:rPr lang="es-ES_tradnl" sz="1600" dirty="0">
                <a:solidFill>
                  <a:srgbClr val="F2F2F2"/>
                </a:solidFill>
              </a:rPr>
              <a:t>	c- técnica básica: </a:t>
            </a:r>
          </a:p>
          <a:p>
            <a:r>
              <a:rPr lang="es-ES_tradnl" sz="1600" dirty="0">
                <a:solidFill>
                  <a:srgbClr val="F2F2F2"/>
                </a:solidFill>
              </a:rPr>
              <a:t>		-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grpSp>
        <p:nvGrpSpPr>
          <p:cNvPr id="11" name="Agrupar 6"/>
          <p:cNvGrpSpPr/>
          <p:nvPr/>
        </p:nvGrpSpPr>
        <p:grpSpPr>
          <a:xfrm>
            <a:off x="4572002" y="1993150"/>
            <a:ext cx="4375855" cy="2539555"/>
            <a:chOff x="4289779" y="3565878"/>
            <a:chExt cx="4375855" cy="2539554"/>
          </a:xfrm>
        </p:grpSpPr>
        <p:pic>
          <p:nvPicPr>
            <p:cNvPr id="12" name="Imagen 3"/>
            <p:cNvPicPr>
              <a:picLocks noChangeAspect="1"/>
            </p:cNvPicPr>
            <p:nvPr/>
          </p:nvPicPr>
          <p:blipFill>
            <a:blip r:embed="rId3">
              <a:extLst/>
            </a:blip>
            <a:stretch>
              <a:fillRect/>
            </a:stretch>
          </p:blipFill>
          <p:spPr>
            <a:xfrm>
              <a:off x="4346222" y="3565878"/>
              <a:ext cx="4319412" cy="2539554"/>
            </a:xfrm>
            <a:prstGeom prst="rect">
              <a:avLst/>
            </a:prstGeom>
            <a:noFill/>
            <a:ln>
              <a:noFill/>
            </a:ln>
          </p:spPr>
        </p:pic>
        <p:sp>
          <p:nvSpPr>
            <p:cNvPr id="13" name="Rectángulo 4"/>
            <p:cNvSpPr/>
            <p:nvPr/>
          </p:nvSpPr>
          <p:spPr>
            <a:xfrm>
              <a:off x="4289779" y="4134556"/>
              <a:ext cx="2398889" cy="1524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sp>
        <p:nvSpPr>
          <p:cNvPr id="16" name="CuadroTexto 15"/>
          <p:cNvSpPr txBox="1"/>
          <p:nvPr/>
        </p:nvSpPr>
        <p:spPr>
          <a:xfrm>
            <a:off x="5435271" y="1208300"/>
            <a:ext cx="1991952" cy="461665"/>
          </a:xfrm>
          <a:prstGeom prst="rect">
            <a:avLst/>
          </a:prstGeom>
          <a:noFill/>
        </p:spPr>
        <p:txBody>
          <a:bodyPr wrap="none" rtlCol="0">
            <a:spAutoFit/>
          </a:bodyPr>
          <a:lstStyle/>
          <a:p>
            <a:r>
              <a:rPr lang="es-ES_tradnl" sz="2400" b="1" dirty="0">
                <a:solidFill>
                  <a:schemeClr val="accent6">
                    <a:lumMod val="50000"/>
                  </a:schemeClr>
                </a:solidFill>
              </a:rPr>
              <a:t>Periprotésicas</a:t>
            </a:r>
          </a:p>
        </p:txBody>
      </p:sp>
      <p:pic>
        <p:nvPicPr>
          <p:cNvPr id="14" name="Imagen 13"/>
          <p:cNvPicPr>
            <a:picLocks noChangeAspect="1"/>
          </p:cNvPicPr>
          <p:nvPr/>
        </p:nvPicPr>
        <p:blipFill>
          <a:blip r:embed="rId4"/>
          <a:stretch>
            <a:fillRect/>
          </a:stretch>
        </p:blipFill>
        <p:spPr>
          <a:xfrm>
            <a:off x="2454166" y="4357903"/>
            <a:ext cx="2787120" cy="2229177"/>
          </a:xfrm>
          <a:prstGeom prst="rect">
            <a:avLst/>
          </a:prstGeom>
        </p:spPr>
      </p:pic>
      <p:sp>
        <p:nvSpPr>
          <p:cNvPr id="17"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letxa dreta 9"/>
          <p:cNvSpPr/>
          <p:nvPr/>
        </p:nvSpPr>
        <p:spPr>
          <a:xfrm rot="10800000">
            <a:off x="2746828" y="2992583"/>
            <a:ext cx="2466440" cy="795647"/>
          </a:xfrm>
          <a:prstGeom prst="rightArrow">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p>
        </p:txBody>
      </p:sp>
      <p:cxnSp>
        <p:nvCxnSpPr>
          <p:cNvPr id="15" name="Connector recte 14"/>
          <p:cNvCxnSpPr/>
          <p:nvPr/>
        </p:nvCxnSpPr>
        <p:spPr>
          <a:xfrm>
            <a:off x="5213268" y="2885708"/>
            <a:ext cx="0" cy="950028"/>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9" name="QuadreDeText 18"/>
          <p:cNvSpPr txBox="1"/>
          <p:nvPr/>
        </p:nvSpPr>
        <p:spPr>
          <a:xfrm>
            <a:off x="3234885" y="3218213"/>
            <a:ext cx="1386918" cy="369332"/>
          </a:xfrm>
          <a:prstGeom prst="rect">
            <a:avLst/>
          </a:prstGeom>
          <a:noFill/>
        </p:spPr>
        <p:txBody>
          <a:bodyPr wrap="none" rtlCol="0">
            <a:spAutoFit/>
          </a:bodyPr>
          <a:lstStyle/>
          <a:p>
            <a:r>
              <a:rPr lang="ca-ES" b="1" dirty="0" err="1">
                <a:solidFill>
                  <a:schemeClr val="bg1"/>
                </a:solidFill>
                <a:effectLst>
                  <a:outerShdw blurRad="38100" dist="38100" dir="2700000" algn="tl">
                    <a:srgbClr val="000000">
                      <a:alpha val="43137"/>
                    </a:srgbClr>
                  </a:outerShdw>
                </a:effectLst>
              </a:rPr>
              <a:t>Anterógrado</a:t>
            </a:r>
            <a:endParaRPr lang="ca-ES" b="1" dirty="0">
              <a:solidFill>
                <a:schemeClr val="bg1"/>
              </a:solidFill>
              <a:effectLst>
                <a:outerShdw blurRad="38100" dist="38100" dir="2700000" algn="tl">
                  <a:srgbClr val="000000">
                    <a:alpha val="43137"/>
                  </a:srgbClr>
                </a:outerShdw>
              </a:effectLst>
            </a:endParaRPr>
          </a:p>
        </p:txBody>
      </p:sp>
      <p:sp>
        <p:nvSpPr>
          <p:cNvPr id="3" name="AutoShape 2" descr="Resultado de imagen de supracondilea periprotÃ©sica femur">
            <a:extLst>
              <a:ext uri="{FF2B5EF4-FFF2-40B4-BE49-F238E27FC236}">
                <a16:creationId xmlns:a16="http://schemas.microsoft.com/office/drawing/2014/main" id="{271B5E4F-2F08-4D3D-9FEA-0BC881A3F20D}"/>
              </a:ext>
            </a:extLst>
          </p:cNvPr>
          <p:cNvSpPr>
            <a:spLocks noChangeAspect="1" noChangeArrowheads="1"/>
          </p:cNvSpPr>
          <p:nvPr/>
        </p:nvSpPr>
        <p:spPr bwMode="auto">
          <a:xfrm>
            <a:off x="467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6" descr="Resultado de imagen de supracondilea periprotÃ©sica femur">
            <a:extLst>
              <a:ext uri="{FF2B5EF4-FFF2-40B4-BE49-F238E27FC236}">
                <a16:creationId xmlns:a16="http://schemas.microsoft.com/office/drawing/2014/main" id="{053F3D49-A150-4C77-B4AD-A04B615D4FC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a:extLst>
              <a:ext uri="{FF2B5EF4-FFF2-40B4-BE49-F238E27FC236}">
                <a16:creationId xmlns:a16="http://schemas.microsoft.com/office/drawing/2014/main" id="{4EBC2BF0-03EE-4558-A4F1-32525B102EF7}"/>
              </a:ext>
            </a:extLst>
          </p:cNvPr>
          <p:cNvPicPr>
            <a:picLocks noChangeAspect="1"/>
          </p:cNvPicPr>
          <p:nvPr/>
        </p:nvPicPr>
        <p:blipFill>
          <a:blip r:embed="rId5"/>
          <a:stretch>
            <a:fillRect/>
          </a:stretch>
        </p:blipFill>
        <p:spPr>
          <a:xfrm>
            <a:off x="5561046" y="4648443"/>
            <a:ext cx="3067050" cy="1495425"/>
          </a:xfrm>
          <a:prstGeom prst="rect">
            <a:avLst/>
          </a:prstGeom>
        </p:spPr>
      </p:pic>
    </p:spTree>
    <p:extLst>
      <p:ext uri="{BB962C8B-B14F-4D97-AF65-F5344CB8AC3E}">
        <p14:creationId xmlns:p14="http://schemas.microsoft.com/office/powerpoint/2010/main" val="27512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1610576" y="1237861"/>
            <a:ext cx="3784177" cy="2954655"/>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t>
            </a:r>
            <a:r>
              <a:rPr lang="es-ES_tradnl" sz="1600" b="1" dirty="0">
                <a:solidFill>
                  <a:schemeClr val="bg1">
                    <a:lumMod val="95000"/>
                  </a:schemeClr>
                </a:solidFill>
              </a:rPr>
              <a:t>a- indicaciones</a:t>
            </a:r>
          </a:p>
          <a:p>
            <a:r>
              <a:rPr lang="es-ES_tradnl" sz="1600" dirty="0">
                <a:solidFill>
                  <a:srgbClr val="F2F2F2"/>
                </a:solidFill>
              </a:rPr>
              <a:t>	</a:t>
            </a:r>
            <a:r>
              <a:rPr lang="es-ES_tradnl" b="1" dirty="0">
                <a:solidFill>
                  <a:srgbClr val="3366FF"/>
                </a:solidFill>
              </a:rPr>
              <a:t>b- indicación límite</a:t>
            </a:r>
          </a:p>
          <a:p>
            <a:r>
              <a:rPr lang="es-ES_tradnl" sz="1600" dirty="0">
                <a:solidFill>
                  <a:srgbClr val="F2F2F2"/>
                </a:solidFill>
              </a:rPr>
              <a:t>	c- técnica básica: </a:t>
            </a:r>
          </a:p>
          <a:p>
            <a:r>
              <a:rPr lang="es-ES_tradnl" sz="1600" dirty="0">
                <a:solidFill>
                  <a:srgbClr val="F2F2F2"/>
                </a:solidFill>
              </a:rPr>
              <a:t>		-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pic>
        <p:nvPicPr>
          <p:cNvPr id="2" name="Imagen 1"/>
          <p:cNvPicPr>
            <a:picLocks noChangeAspect="1"/>
          </p:cNvPicPr>
          <p:nvPr/>
        </p:nvPicPr>
        <p:blipFill>
          <a:blip r:embed="rId3"/>
          <a:stretch>
            <a:fillRect/>
          </a:stretch>
        </p:blipFill>
        <p:spPr>
          <a:xfrm>
            <a:off x="4572000" y="1502715"/>
            <a:ext cx="2166373" cy="1927873"/>
          </a:xfrm>
          <a:prstGeom prst="rect">
            <a:avLst/>
          </a:prstGeom>
        </p:spPr>
      </p:pic>
      <p:sp>
        <p:nvSpPr>
          <p:cNvPr id="3" name="CuadroTexto 2"/>
          <p:cNvSpPr txBox="1"/>
          <p:nvPr/>
        </p:nvSpPr>
        <p:spPr>
          <a:xfrm>
            <a:off x="5741147" y="3992461"/>
            <a:ext cx="2169376" cy="369332"/>
          </a:xfrm>
          <a:prstGeom prst="rect">
            <a:avLst/>
          </a:prstGeom>
          <a:noFill/>
        </p:spPr>
        <p:txBody>
          <a:bodyPr wrap="none" rtlCol="0">
            <a:spAutoFit/>
          </a:bodyPr>
          <a:lstStyle/>
          <a:p>
            <a:r>
              <a:rPr lang="es-ES_tradnl" dirty="0"/>
              <a:t>Fr articulares simples</a:t>
            </a:r>
          </a:p>
        </p:txBody>
      </p:sp>
      <p:pic>
        <p:nvPicPr>
          <p:cNvPr id="8" name="Imagen 7"/>
          <p:cNvPicPr>
            <a:picLocks noChangeAspect="1"/>
          </p:cNvPicPr>
          <p:nvPr/>
        </p:nvPicPr>
        <p:blipFill>
          <a:blip r:embed="rId4"/>
          <a:stretch>
            <a:fillRect/>
          </a:stretch>
        </p:blipFill>
        <p:spPr>
          <a:xfrm>
            <a:off x="6863811" y="1502715"/>
            <a:ext cx="2166373" cy="1927873"/>
          </a:xfrm>
          <a:prstGeom prst="rect">
            <a:avLst/>
          </a:prstGeom>
        </p:spPr>
      </p:pic>
      <p:sp>
        <p:nvSpPr>
          <p:cNvPr id="9" name="CuadroTexto 8"/>
          <p:cNvSpPr txBox="1"/>
          <p:nvPr/>
        </p:nvSpPr>
        <p:spPr>
          <a:xfrm>
            <a:off x="6444240" y="3638517"/>
            <a:ext cx="970037" cy="461665"/>
          </a:xfrm>
          <a:prstGeom prst="rect">
            <a:avLst/>
          </a:prstGeom>
          <a:noFill/>
        </p:spPr>
        <p:txBody>
          <a:bodyPr wrap="none" rtlCol="0">
            <a:spAutoFit/>
          </a:bodyPr>
          <a:lstStyle/>
          <a:p>
            <a:r>
              <a:rPr lang="es-ES_tradnl" sz="2400" dirty="0">
                <a:solidFill>
                  <a:srgbClr val="FF0000"/>
                </a:solidFill>
              </a:rPr>
              <a:t>33C2*</a:t>
            </a:r>
          </a:p>
        </p:txBody>
      </p:sp>
      <p:pic>
        <p:nvPicPr>
          <p:cNvPr id="4" name="Imagen 3"/>
          <p:cNvPicPr>
            <a:picLocks noChangeAspect="1"/>
          </p:cNvPicPr>
          <p:nvPr/>
        </p:nvPicPr>
        <p:blipFill>
          <a:blip r:embed="rId5"/>
          <a:stretch>
            <a:fillRect/>
          </a:stretch>
        </p:blipFill>
        <p:spPr>
          <a:xfrm>
            <a:off x="1495028" y="4421430"/>
            <a:ext cx="4112454" cy="2142686"/>
          </a:xfrm>
          <a:prstGeom prst="rect">
            <a:avLst/>
          </a:prstGeom>
        </p:spPr>
      </p:pic>
      <p:sp>
        <p:nvSpPr>
          <p:cNvPr id="11"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3"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FFA5B4D9-69FF-4592-B206-2F45216379B2}"/>
              </a:ext>
            </a:extLst>
          </p:cNvPr>
          <p:cNvPicPr>
            <a:picLocks noChangeAspect="1"/>
          </p:cNvPicPr>
          <p:nvPr/>
        </p:nvPicPr>
        <p:blipFill>
          <a:blip r:embed="rId6"/>
          <a:stretch>
            <a:fillRect/>
          </a:stretch>
        </p:blipFill>
        <p:spPr>
          <a:xfrm>
            <a:off x="1417970" y="3677568"/>
            <a:ext cx="2266950" cy="2943225"/>
          </a:xfrm>
          <a:prstGeom prst="rect">
            <a:avLst/>
          </a:prstGeom>
        </p:spPr>
      </p:pic>
      <p:pic>
        <p:nvPicPr>
          <p:cNvPr id="6" name="Imagen 5">
            <a:extLst>
              <a:ext uri="{FF2B5EF4-FFF2-40B4-BE49-F238E27FC236}">
                <a16:creationId xmlns:a16="http://schemas.microsoft.com/office/drawing/2014/main" id="{D7A562E4-3EFD-4AFE-9218-3E8B8EC7482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3699302" y="4078725"/>
            <a:ext cx="1908179" cy="2487065"/>
          </a:xfrm>
          <a:prstGeom prst="rect">
            <a:avLst/>
          </a:prstGeom>
        </p:spPr>
      </p:pic>
      <p:pic>
        <p:nvPicPr>
          <p:cNvPr id="7" name="Imagen 6">
            <a:extLst>
              <a:ext uri="{FF2B5EF4-FFF2-40B4-BE49-F238E27FC236}">
                <a16:creationId xmlns:a16="http://schemas.microsoft.com/office/drawing/2014/main" id="{B3066019-1AE3-4A97-903E-01B2B9076F13}"/>
              </a:ext>
            </a:extLst>
          </p:cNvPr>
          <p:cNvPicPr>
            <a:picLocks noChangeAspect="1"/>
          </p:cNvPicPr>
          <p:nvPr/>
        </p:nvPicPr>
        <p:blipFill>
          <a:blip r:embed="rId9"/>
          <a:stretch>
            <a:fillRect/>
          </a:stretch>
        </p:blipFill>
        <p:spPr>
          <a:xfrm>
            <a:off x="5545601" y="4662055"/>
            <a:ext cx="1443769" cy="1981902"/>
          </a:xfrm>
          <a:prstGeom prst="rect">
            <a:avLst/>
          </a:prstGeom>
        </p:spPr>
      </p:pic>
    </p:spTree>
    <p:extLst>
      <p:ext uri="{BB962C8B-B14F-4D97-AF65-F5344CB8AC3E}">
        <p14:creationId xmlns:p14="http://schemas.microsoft.com/office/powerpoint/2010/main" val="563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FE50C68-EE54-408B-BA39-DC6E6DCE8AD7}"/>
              </a:ext>
            </a:extLst>
          </p:cNvPr>
          <p:cNvSpPr txBox="1"/>
          <p:nvPr/>
        </p:nvSpPr>
        <p:spPr>
          <a:xfrm>
            <a:off x="1667102" y="3763025"/>
            <a:ext cx="6562496" cy="2811026"/>
          </a:xfrm>
          <a:prstGeom prst="rect">
            <a:avLst/>
          </a:prstGeom>
          <a:solidFill>
            <a:schemeClr val="accent1"/>
          </a:solidFill>
          <a:ln>
            <a:solidFill>
              <a:schemeClr val="tx1"/>
            </a:solidFill>
          </a:ln>
        </p:spPr>
        <p:txBody>
          <a:bodyPr wrap="square" rtlCol="0">
            <a:spAutoFit/>
          </a:bodyPr>
          <a:lstStyle/>
          <a:p>
            <a:pPr marL="285750" indent="-285750">
              <a:buFont typeface="Arial"/>
              <a:buChar char="•"/>
            </a:pPr>
            <a:r>
              <a:rPr lang="es-ES_tradnl" dirty="0">
                <a:solidFill>
                  <a:schemeClr val="bg1"/>
                </a:solidFill>
                <a:effectLst>
                  <a:outerShdw blurRad="38100" dist="38100" dir="2700000" algn="tl">
                    <a:srgbClr val="000000">
                      <a:alpha val="43137"/>
                    </a:srgbClr>
                  </a:outerShdw>
                </a:effectLst>
              </a:rPr>
              <a:t>Patología grave con mortalidad equivalente a la fractura</a:t>
            </a:r>
          </a:p>
          <a:p>
            <a:r>
              <a:rPr lang="es-ES_tradnl" dirty="0">
                <a:solidFill>
                  <a:schemeClr val="bg1"/>
                </a:solidFill>
                <a:effectLst>
                  <a:outerShdw blurRad="38100" dist="38100" dir="2700000" algn="tl">
                    <a:srgbClr val="000000">
                      <a:alpha val="43137"/>
                    </a:srgbClr>
                  </a:outerShdw>
                </a:effectLst>
              </a:rPr>
              <a:t>proximal de fémur, en ancianos. Sólo 18%-20% van a caminar</a:t>
            </a:r>
          </a:p>
          <a:p>
            <a:r>
              <a:rPr lang="es-ES_tradnl" dirty="0">
                <a:solidFill>
                  <a:schemeClr val="bg1"/>
                </a:solidFill>
                <a:effectLst>
                  <a:outerShdw blurRad="38100" dist="38100" dir="2700000" algn="tl">
                    <a:srgbClr val="000000">
                      <a:alpha val="43137"/>
                    </a:srgbClr>
                  </a:outerShdw>
                </a:effectLst>
              </a:rPr>
              <a:t>sin ayuda</a:t>
            </a:r>
          </a:p>
          <a:p>
            <a:endParaRPr lang="es-ES_tradnl" dirty="0">
              <a:solidFill>
                <a:schemeClr val="bg1"/>
              </a:solidFill>
              <a:effectLst>
                <a:outerShdw blurRad="38100" dist="38100" dir="2700000" algn="tl">
                  <a:srgbClr val="000000">
                    <a:alpha val="43137"/>
                  </a:srgbClr>
                </a:outerShdw>
              </a:effectLst>
            </a:endParaRPr>
          </a:p>
          <a:p>
            <a:pPr marL="285750" indent="-285750">
              <a:lnSpc>
                <a:spcPct val="150000"/>
              </a:lnSpc>
              <a:buFont typeface="Arial"/>
              <a:buChar char="•"/>
            </a:pPr>
            <a:r>
              <a:rPr lang="es-ES_tradnl" dirty="0">
                <a:solidFill>
                  <a:schemeClr val="bg1"/>
                </a:solidFill>
                <a:effectLst>
                  <a:outerShdw blurRad="38100" dist="38100" dir="2700000" algn="tl">
                    <a:srgbClr val="000000">
                      <a:alpha val="43137"/>
                    </a:srgbClr>
                  </a:outerShdw>
                </a:effectLst>
              </a:rPr>
              <a:t>0’4 % de todas las fracturas . 3% de las fracturas de fémur</a:t>
            </a:r>
          </a:p>
          <a:p>
            <a:pPr marL="285750" indent="-285750">
              <a:lnSpc>
                <a:spcPct val="150000"/>
              </a:lnSpc>
              <a:buFont typeface="Arial"/>
              <a:buChar char="•"/>
            </a:pPr>
            <a:r>
              <a:rPr lang="es-ES_tradnl" dirty="0">
                <a:solidFill>
                  <a:schemeClr val="bg1"/>
                </a:solidFill>
                <a:effectLst>
                  <a:outerShdw blurRad="38100" dist="38100" dir="2700000" algn="tl">
                    <a:srgbClr val="000000">
                      <a:alpha val="43137"/>
                    </a:srgbClr>
                  </a:outerShdw>
                </a:effectLst>
              </a:rPr>
              <a:t>Clásica distribución bimodal</a:t>
            </a:r>
          </a:p>
          <a:p>
            <a:pPr marL="1200150" lvl="2" indent="-285750">
              <a:lnSpc>
                <a:spcPct val="150000"/>
              </a:lnSpc>
              <a:buFont typeface="Arial"/>
              <a:buChar char="•"/>
            </a:pPr>
            <a:r>
              <a:rPr lang="es-ES_tradnl" sz="1600" i="1" dirty="0">
                <a:solidFill>
                  <a:schemeClr val="bg1"/>
                </a:solidFill>
                <a:effectLst>
                  <a:outerShdw blurRad="38100" dist="38100" dir="2700000" algn="tl">
                    <a:srgbClr val="000000">
                      <a:alpha val="43137"/>
                    </a:srgbClr>
                  </a:outerShdw>
                </a:effectLst>
              </a:rPr>
              <a:t>Jóvenes: alta energía</a:t>
            </a:r>
          </a:p>
          <a:p>
            <a:pPr marL="1200150" lvl="2" indent="-285750">
              <a:lnSpc>
                <a:spcPct val="150000"/>
              </a:lnSpc>
              <a:buFont typeface="Arial"/>
              <a:buChar char="•"/>
            </a:pPr>
            <a:r>
              <a:rPr lang="es-ES_tradnl" sz="1600" i="1" dirty="0">
                <a:solidFill>
                  <a:schemeClr val="bg1"/>
                </a:solidFill>
                <a:effectLst>
                  <a:outerShdw blurRad="38100" dist="38100" dir="2700000" algn="tl">
                    <a:srgbClr val="000000">
                      <a:alpha val="43137"/>
                    </a:srgbClr>
                  </a:outerShdw>
                </a:effectLst>
              </a:rPr>
              <a:t>Ancianos: baja energía - </a:t>
            </a:r>
            <a:r>
              <a:rPr lang="es-ES_tradnl" sz="1600" i="1" dirty="0" err="1">
                <a:solidFill>
                  <a:schemeClr val="bg1"/>
                </a:solidFill>
                <a:effectLst>
                  <a:outerShdw blurRad="38100" dist="38100" dir="2700000" algn="tl">
                    <a:srgbClr val="000000">
                      <a:alpha val="43137"/>
                    </a:srgbClr>
                  </a:outerShdw>
                </a:effectLst>
              </a:rPr>
              <a:t>periprotésicas</a:t>
            </a:r>
            <a:endParaRPr lang="es-ES_tradnl" sz="1600" i="1" dirty="0">
              <a:solidFill>
                <a:schemeClr val="bg1"/>
              </a:solidFill>
              <a:effectLst>
                <a:outerShdw blurRad="38100" dist="38100" dir="2700000" algn="tl">
                  <a:srgbClr val="000000">
                    <a:alpha val="43137"/>
                  </a:srgbClr>
                </a:outerShdw>
              </a:effectLst>
            </a:endParaRPr>
          </a:p>
        </p:txBody>
      </p:sp>
      <p:pic>
        <p:nvPicPr>
          <p:cNvPr id="11" name="Picture 2">
            <a:extLst>
              <a:ext uri="{FF2B5EF4-FFF2-40B4-BE49-F238E27FC236}">
                <a16:creationId xmlns:a16="http://schemas.microsoft.com/office/drawing/2014/main" id="{DB388CF9-A741-4610-A1A9-015103A2633B}"/>
              </a:ext>
            </a:extLst>
          </p:cNvPr>
          <p:cNvPicPr>
            <a:picLocks noChangeAspect="1" noChangeArrowheads="1"/>
          </p:cNvPicPr>
          <p:nvPr/>
        </p:nvPicPr>
        <p:blipFill>
          <a:blip r:embed="rId3" cstate="print"/>
          <a:srcRect l="33920" t="19200" r="28960" b="16000"/>
          <a:stretch>
            <a:fillRect/>
          </a:stretch>
        </p:blipFill>
        <p:spPr bwMode="auto">
          <a:xfrm>
            <a:off x="5196317" y="1229468"/>
            <a:ext cx="1772919" cy="2475973"/>
          </a:xfrm>
          <a:prstGeom prst="rect">
            <a:avLst/>
          </a:prstGeom>
          <a:noFill/>
          <a:ln w="9525">
            <a:noFill/>
            <a:miter lim="800000"/>
            <a:headEnd/>
            <a:tailEnd/>
          </a:ln>
        </p:spPr>
      </p:pic>
      <p:pic>
        <p:nvPicPr>
          <p:cNvPr id="12" name="Picture 3">
            <a:extLst>
              <a:ext uri="{FF2B5EF4-FFF2-40B4-BE49-F238E27FC236}">
                <a16:creationId xmlns:a16="http://schemas.microsoft.com/office/drawing/2014/main" id="{BB7A0FE1-7EB7-4E6D-A587-9F55CA648EA6}"/>
              </a:ext>
            </a:extLst>
          </p:cNvPr>
          <p:cNvPicPr>
            <a:picLocks noChangeAspect="1" noChangeArrowheads="1"/>
          </p:cNvPicPr>
          <p:nvPr/>
        </p:nvPicPr>
        <p:blipFill>
          <a:blip r:embed="rId4" cstate="print"/>
          <a:srcRect l="36027" t="2953" r="34442" b="41677"/>
          <a:stretch>
            <a:fillRect/>
          </a:stretch>
        </p:blipFill>
        <p:spPr bwMode="auto">
          <a:xfrm>
            <a:off x="7219120" y="1321171"/>
            <a:ext cx="1528379" cy="2292568"/>
          </a:xfrm>
          <a:prstGeom prst="rect">
            <a:avLst/>
          </a:prstGeom>
          <a:noFill/>
          <a:ln w="9525">
            <a:noFill/>
            <a:miter lim="800000"/>
            <a:headEnd/>
            <a:tailEnd/>
          </a:ln>
        </p:spPr>
      </p:pic>
      <p:sp>
        <p:nvSpPr>
          <p:cNvPr id="13" name="CuadroTexto 12">
            <a:extLst>
              <a:ext uri="{FF2B5EF4-FFF2-40B4-BE49-F238E27FC236}">
                <a16:creationId xmlns:a16="http://schemas.microsoft.com/office/drawing/2014/main" id="{070E9E67-EC74-4242-94FA-F3332D6313DB}"/>
              </a:ext>
            </a:extLst>
          </p:cNvPr>
          <p:cNvSpPr txBox="1"/>
          <p:nvPr/>
        </p:nvSpPr>
        <p:spPr>
          <a:xfrm>
            <a:off x="1879544" y="1490008"/>
            <a:ext cx="2412840" cy="1938992"/>
          </a:xfrm>
          <a:prstGeom prst="rect">
            <a:avLst/>
          </a:prstGeom>
          <a:noFill/>
        </p:spPr>
        <p:txBody>
          <a:bodyPr wrap="none" rtlCol="0">
            <a:spAutoFit/>
          </a:bodyPr>
          <a:lstStyle/>
          <a:p>
            <a:pPr marL="285750" indent="-285750">
              <a:buFont typeface="Arial"/>
              <a:buChar char="•"/>
            </a:pPr>
            <a:r>
              <a:rPr lang="es-ES_tradnl" sz="2000" dirty="0">
                <a:solidFill>
                  <a:schemeClr val="bg1">
                    <a:lumMod val="85000"/>
                  </a:schemeClr>
                </a:solidFill>
              </a:rPr>
              <a:t>Anatomía</a:t>
            </a:r>
          </a:p>
          <a:p>
            <a:pPr marL="285750" indent="-285750">
              <a:buFont typeface="Arial"/>
              <a:buChar char="•"/>
            </a:pPr>
            <a:endParaRPr lang="es-ES_tradnl" sz="2000" dirty="0"/>
          </a:p>
          <a:p>
            <a:pPr marL="285750" indent="-285750">
              <a:buFont typeface="Arial"/>
              <a:buChar char="•"/>
            </a:pPr>
            <a:r>
              <a:rPr lang="es-ES_tradnl" sz="2000" b="1" i="1" dirty="0"/>
              <a:t>Epidemiología</a:t>
            </a:r>
          </a:p>
          <a:p>
            <a:pPr marL="285750" indent="-285750">
              <a:buFont typeface="Arial"/>
              <a:buChar char="•"/>
            </a:pPr>
            <a:endParaRPr lang="es-ES_tradnl" sz="2000" dirty="0">
              <a:solidFill>
                <a:schemeClr val="bg1">
                  <a:lumMod val="85000"/>
                </a:schemeClr>
              </a:solidFill>
            </a:endParaRPr>
          </a:p>
          <a:p>
            <a:pPr marL="285750" indent="-285750">
              <a:buFont typeface="Arial"/>
              <a:buChar char="•"/>
            </a:pPr>
            <a:r>
              <a:rPr lang="es-ES_tradnl" sz="2000" dirty="0">
                <a:solidFill>
                  <a:schemeClr val="bg1">
                    <a:lumMod val="85000"/>
                  </a:schemeClr>
                </a:solidFill>
              </a:rPr>
              <a:t>Dificultad técnica</a:t>
            </a:r>
          </a:p>
          <a:p>
            <a:pPr marL="285750" indent="-285750">
              <a:buFont typeface="Arial"/>
              <a:buChar char="•"/>
            </a:pPr>
            <a:endParaRPr lang="es-ES_tradnl" sz="2000" dirty="0"/>
          </a:p>
        </p:txBody>
      </p:sp>
      <p:pic>
        <p:nvPicPr>
          <p:cNvPr id="9" name="Picture 2">
            <a:extLst>
              <a:ext uri="{FF2B5EF4-FFF2-40B4-BE49-F238E27FC236}">
                <a16:creationId xmlns:a16="http://schemas.microsoft.com/office/drawing/2014/main" id="{9D94C9CE-F547-4F8E-931D-0F7B2806547B}"/>
              </a:ext>
            </a:extLst>
          </p:cNvPr>
          <p:cNvPicPr>
            <a:picLocks noChangeAspect="1" noChangeArrowheads="1"/>
          </p:cNvPicPr>
          <p:nvPr/>
        </p:nvPicPr>
        <p:blipFill>
          <a:blip r:embed="rId5" cstate="print"/>
          <a:srcRect l="27759" t="16242" r="27354" b="20267"/>
          <a:stretch>
            <a:fillRect/>
          </a:stretch>
        </p:blipFill>
        <p:spPr bwMode="auto">
          <a:xfrm>
            <a:off x="6633227" y="1616641"/>
            <a:ext cx="1896804" cy="2146384"/>
          </a:xfrm>
          <a:prstGeom prst="rect">
            <a:avLst/>
          </a:prstGeom>
          <a:noFill/>
          <a:ln w="9525">
            <a:noFill/>
            <a:miter lim="800000"/>
            <a:headEnd/>
            <a:tailEnd/>
          </a:ln>
        </p:spPr>
      </p:pic>
      <p:pic>
        <p:nvPicPr>
          <p:cNvPr id="10" name="Picture 3">
            <a:extLst>
              <a:ext uri="{FF2B5EF4-FFF2-40B4-BE49-F238E27FC236}">
                <a16:creationId xmlns:a16="http://schemas.microsoft.com/office/drawing/2014/main" id="{5F2B48C2-EA3D-449D-95B2-AACBE312BEC4}"/>
              </a:ext>
            </a:extLst>
          </p:cNvPr>
          <p:cNvPicPr>
            <a:picLocks noChangeAspect="1" noChangeArrowheads="1"/>
          </p:cNvPicPr>
          <p:nvPr/>
        </p:nvPicPr>
        <p:blipFill>
          <a:blip r:embed="rId6" cstate="print"/>
          <a:srcRect l="38390" t="9597" r="27945" b="9193"/>
          <a:stretch>
            <a:fillRect/>
          </a:stretch>
        </p:blipFill>
        <p:spPr bwMode="auto">
          <a:xfrm>
            <a:off x="5117265" y="1102671"/>
            <a:ext cx="1402361" cy="2706310"/>
          </a:xfrm>
          <a:prstGeom prst="rect">
            <a:avLst/>
          </a:prstGeom>
          <a:noFill/>
          <a:ln w="9525">
            <a:noFill/>
            <a:miter lim="800000"/>
            <a:headEnd/>
            <a:tailEnd/>
          </a:ln>
        </p:spPr>
      </p:pic>
      <p:sp>
        <p:nvSpPr>
          <p:cNvPr id="1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7"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25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1679508" y="1285461"/>
            <a:ext cx="3784177" cy="2954655"/>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t>
            </a:r>
            <a:r>
              <a:rPr lang="es-ES_tradnl" sz="1600" dirty="0">
                <a:solidFill>
                  <a:srgbClr val="F2F2F2"/>
                </a:solidFill>
              </a:rPr>
              <a:t>a- indicaciones</a:t>
            </a:r>
          </a:p>
          <a:p>
            <a:r>
              <a:rPr lang="es-ES_tradnl" sz="1600" dirty="0">
                <a:solidFill>
                  <a:srgbClr val="F2F2F2"/>
                </a:solidFill>
              </a:rPr>
              <a:t>	b- indicación límite</a:t>
            </a:r>
          </a:p>
          <a:p>
            <a:r>
              <a:rPr lang="es-ES_tradnl" b="1" dirty="0">
                <a:solidFill>
                  <a:srgbClr val="3366FF"/>
                </a:solidFill>
              </a:rPr>
              <a:t>	c- técnica básica: </a:t>
            </a:r>
          </a:p>
          <a:p>
            <a:r>
              <a:rPr lang="es-ES_tradnl" sz="1600" dirty="0">
                <a:solidFill>
                  <a:srgbClr val="F2F2F2"/>
                </a:solidFill>
              </a:rPr>
              <a:t>		</a:t>
            </a:r>
            <a:r>
              <a:rPr lang="es-ES_tradnl" b="1" dirty="0">
                <a:solidFill>
                  <a:srgbClr val="3366FF"/>
                </a:solidFill>
              </a:rPr>
              <a:t>- reducción</a:t>
            </a:r>
          </a:p>
          <a:p>
            <a:r>
              <a:rPr lang="es-ES_tradnl" sz="1600" dirty="0">
                <a:solidFill>
                  <a:srgbClr val="F2F2F2"/>
                </a:solidFill>
              </a:rPr>
              <a:t>		- 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r="12927"/>
          <a:stretch/>
        </p:blipFill>
        <p:spPr>
          <a:xfrm>
            <a:off x="5463685" y="3705926"/>
            <a:ext cx="3396343" cy="2247421"/>
          </a:xfrm>
          <a:prstGeom prst="rect">
            <a:avLst/>
          </a:prstGeom>
        </p:spPr>
      </p:pic>
      <p:pic>
        <p:nvPicPr>
          <p:cNvPr id="7" name="Imagen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971297" y="3241274"/>
            <a:ext cx="4165600" cy="2197100"/>
          </a:xfrm>
          <a:prstGeom prst="rect">
            <a:avLst/>
          </a:prstGeom>
        </p:spPr>
      </p:pic>
      <p:sp>
        <p:nvSpPr>
          <p:cNvPr id="8" name="CuadroTexto 7"/>
          <p:cNvSpPr txBox="1"/>
          <p:nvPr/>
        </p:nvSpPr>
        <p:spPr>
          <a:xfrm>
            <a:off x="5136897" y="1991168"/>
            <a:ext cx="3207879" cy="461665"/>
          </a:xfrm>
          <a:prstGeom prst="rect">
            <a:avLst/>
          </a:prstGeom>
          <a:noFill/>
        </p:spPr>
        <p:txBody>
          <a:bodyPr wrap="none" rtlCol="0">
            <a:spAutoFit/>
          </a:bodyPr>
          <a:lstStyle/>
          <a:p>
            <a:r>
              <a:rPr lang="es-ES_tradnl"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Colocación del paciente</a:t>
            </a:r>
          </a:p>
        </p:txBody>
      </p:sp>
      <p:sp>
        <p:nvSpPr>
          <p:cNvPr id="9"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2"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2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603308" y="1291857"/>
            <a:ext cx="3784177" cy="2954655"/>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t>
            </a:r>
            <a:r>
              <a:rPr lang="es-ES_tradnl" sz="1600" dirty="0">
                <a:solidFill>
                  <a:srgbClr val="F2F2F2"/>
                </a:solidFill>
              </a:rPr>
              <a:t>a- indicaciones</a:t>
            </a:r>
          </a:p>
          <a:p>
            <a:r>
              <a:rPr lang="es-ES_tradnl" sz="1600" dirty="0">
                <a:solidFill>
                  <a:srgbClr val="F2F2F2"/>
                </a:solidFill>
              </a:rPr>
              <a:t>	b- indicación límite</a:t>
            </a:r>
          </a:p>
          <a:p>
            <a:r>
              <a:rPr lang="es-ES_tradnl" b="1" dirty="0">
                <a:solidFill>
                  <a:srgbClr val="3366FF"/>
                </a:solidFill>
              </a:rPr>
              <a:t>	c- técnica básica: </a:t>
            </a:r>
          </a:p>
          <a:p>
            <a:r>
              <a:rPr lang="es-ES_tradnl" sz="1600" dirty="0">
                <a:solidFill>
                  <a:srgbClr val="F2F2F2"/>
                </a:solidFill>
              </a:rPr>
              <a:t>		- reducción</a:t>
            </a:r>
          </a:p>
          <a:p>
            <a:r>
              <a:rPr lang="es-ES_tradnl" sz="1600" dirty="0">
                <a:solidFill>
                  <a:srgbClr val="F2F2F2"/>
                </a:solidFill>
              </a:rPr>
              <a:t>		</a:t>
            </a:r>
            <a:r>
              <a:rPr lang="es-ES_tradnl" sz="1600" b="1" dirty="0">
                <a:solidFill>
                  <a:srgbClr val="3366FF"/>
                </a:solidFill>
              </a:rPr>
              <a:t>- </a:t>
            </a:r>
            <a:r>
              <a:rPr lang="es-ES_tradnl" b="1" dirty="0">
                <a:solidFill>
                  <a:srgbClr val="3366FF"/>
                </a:solidFill>
              </a:rPr>
              <a:t>abordaje retrógrado</a:t>
            </a:r>
          </a:p>
          <a:p>
            <a:r>
              <a:rPr lang="es-ES_tradnl" sz="1600" dirty="0">
                <a:solidFill>
                  <a:srgbClr val="F2F2F2"/>
                </a:solidFill>
              </a:rPr>
              <a:t>		- fresado</a:t>
            </a: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pic>
        <p:nvPicPr>
          <p:cNvPr id="3" name="Imagen 2"/>
          <p:cNvPicPr>
            <a:picLocks noChangeAspect="1"/>
          </p:cNvPicPr>
          <p:nvPr/>
        </p:nvPicPr>
        <p:blipFill>
          <a:blip r:embed="rId3"/>
          <a:stretch>
            <a:fillRect/>
          </a:stretch>
        </p:blipFill>
        <p:spPr>
          <a:xfrm>
            <a:off x="5703712" y="2511425"/>
            <a:ext cx="2578100" cy="3657600"/>
          </a:xfrm>
          <a:prstGeom prst="rect">
            <a:avLst/>
          </a:prstGeom>
        </p:spPr>
      </p:pic>
      <p:pic>
        <p:nvPicPr>
          <p:cNvPr id="4" name="Imagen 3"/>
          <p:cNvPicPr>
            <a:picLocks noChangeAspect="1"/>
          </p:cNvPicPr>
          <p:nvPr/>
        </p:nvPicPr>
        <p:blipFill>
          <a:blip r:embed="rId4"/>
          <a:stretch>
            <a:fillRect/>
          </a:stretch>
        </p:blipFill>
        <p:spPr>
          <a:xfrm>
            <a:off x="3050324" y="4410513"/>
            <a:ext cx="1869722" cy="1758512"/>
          </a:xfrm>
          <a:prstGeom prst="rect">
            <a:avLst/>
          </a:prstGeom>
        </p:spPr>
      </p:pic>
      <p:pic>
        <p:nvPicPr>
          <p:cNvPr id="5" name="Imagen 4"/>
          <p:cNvPicPr>
            <a:picLocks noChangeAspect="1"/>
          </p:cNvPicPr>
          <p:nvPr/>
        </p:nvPicPr>
        <p:blipFill>
          <a:blip r:embed="rId5"/>
          <a:stretch>
            <a:fillRect/>
          </a:stretch>
        </p:blipFill>
        <p:spPr>
          <a:xfrm>
            <a:off x="1246723" y="4444379"/>
            <a:ext cx="1542344" cy="1542344"/>
          </a:xfrm>
          <a:prstGeom prst="rect">
            <a:avLst/>
          </a:prstGeom>
        </p:spPr>
      </p:pic>
      <p:pic>
        <p:nvPicPr>
          <p:cNvPr id="7" name="Imagen 6"/>
          <p:cNvPicPr>
            <a:picLocks noChangeAspect="1"/>
          </p:cNvPicPr>
          <p:nvPr/>
        </p:nvPicPr>
        <p:blipFill>
          <a:blip r:embed="rId6"/>
          <a:stretch>
            <a:fillRect/>
          </a:stretch>
        </p:blipFill>
        <p:spPr>
          <a:xfrm>
            <a:off x="4920049" y="1291857"/>
            <a:ext cx="3361765" cy="1219568"/>
          </a:xfrm>
          <a:prstGeom prst="rect">
            <a:avLst/>
          </a:prstGeom>
        </p:spPr>
      </p:pic>
      <p:sp>
        <p:nvSpPr>
          <p:cNvPr id="12"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3"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41688521-A197-4B65-A41B-AF13B824D637}"/>
              </a:ext>
            </a:extLst>
          </p:cNvPr>
          <p:cNvPicPr>
            <a:picLocks noChangeAspect="1"/>
          </p:cNvPicPr>
          <p:nvPr/>
        </p:nvPicPr>
        <p:blipFill rotWithShape="1">
          <a:blip r:embed="rId7"/>
          <a:srcRect b="44093"/>
          <a:stretch/>
        </p:blipFill>
        <p:spPr>
          <a:xfrm rot="16200000">
            <a:off x="5708179" y="4436423"/>
            <a:ext cx="1992029" cy="2000959"/>
          </a:xfrm>
          <a:prstGeom prst="rect">
            <a:avLst/>
          </a:prstGeom>
        </p:spPr>
      </p:pic>
      <p:sp>
        <p:nvSpPr>
          <p:cNvPr id="6" name="Cilindro 5">
            <a:extLst>
              <a:ext uri="{FF2B5EF4-FFF2-40B4-BE49-F238E27FC236}">
                <a16:creationId xmlns:a16="http://schemas.microsoft.com/office/drawing/2014/main" id="{06F02C78-295A-4FD0-B415-5ADDE5245253}"/>
              </a:ext>
            </a:extLst>
          </p:cNvPr>
          <p:cNvSpPr/>
          <p:nvPr/>
        </p:nvSpPr>
        <p:spPr>
          <a:xfrm>
            <a:off x="5636393" y="5438374"/>
            <a:ext cx="1963525" cy="191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542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r="18287"/>
          <a:stretch/>
        </p:blipFill>
        <p:spPr>
          <a:xfrm>
            <a:off x="4886681" y="3371851"/>
            <a:ext cx="4257321" cy="2905477"/>
          </a:xfrm>
          <a:prstGeom prst="rect">
            <a:avLst/>
          </a:prstGeom>
        </p:spPr>
      </p:pic>
      <p:sp>
        <p:nvSpPr>
          <p:cNvPr id="4" name="CuadroTexto 3"/>
          <p:cNvSpPr txBox="1"/>
          <p:nvPr/>
        </p:nvSpPr>
        <p:spPr>
          <a:xfrm>
            <a:off x="5171309" y="1702390"/>
            <a:ext cx="2518989" cy="461665"/>
          </a:xfrm>
          <a:prstGeom prst="rect">
            <a:avLst/>
          </a:prstGeom>
          <a:noFill/>
        </p:spPr>
        <p:txBody>
          <a:bodyPr wrap="none" rtlCol="0">
            <a:spAutoFit/>
          </a:bodyPr>
          <a:lstStyle/>
          <a:p>
            <a:r>
              <a:rPr lang="es-ES_tradnl"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Fresado protegido</a:t>
            </a:r>
          </a:p>
        </p:txBody>
      </p:sp>
      <p:pic>
        <p:nvPicPr>
          <p:cNvPr id="5" name="Imagen 4"/>
          <p:cNvPicPr>
            <a:picLocks noChangeAspect="1"/>
          </p:cNvPicPr>
          <p:nvPr/>
        </p:nvPicPr>
        <p:blipFill>
          <a:blip r:embed="rId4"/>
          <a:stretch>
            <a:fillRect/>
          </a:stretch>
        </p:blipFill>
        <p:spPr>
          <a:xfrm>
            <a:off x="5514763" y="2394887"/>
            <a:ext cx="2564004" cy="705924"/>
          </a:xfrm>
          <a:prstGeom prst="rect">
            <a:avLst/>
          </a:prstGeom>
        </p:spPr>
      </p:pic>
      <p:sp>
        <p:nvSpPr>
          <p:cNvPr id="7" name="CuadroTexto 6"/>
          <p:cNvSpPr txBox="1"/>
          <p:nvPr/>
        </p:nvSpPr>
        <p:spPr>
          <a:xfrm>
            <a:off x="1730586" y="1309396"/>
            <a:ext cx="3784177" cy="2954655"/>
          </a:xfrm>
          <a:prstGeom prst="rect">
            <a:avLst/>
          </a:prstGeom>
          <a:noFill/>
        </p:spPr>
        <p:txBody>
          <a:bodyPr wrap="none" rtlCol="0">
            <a:spAutoFit/>
          </a:bodyPr>
          <a:lstStyle/>
          <a:p>
            <a:r>
              <a:rPr lang="es-ES_tradnl" sz="1600" dirty="0">
                <a:solidFill>
                  <a:srgbClr val="F2F2F2"/>
                </a:solidFill>
              </a:rPr>
              <a:t>5- Clavo femoral anterógrado: indicaciones </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b="1" dirty="0">
                <a:solidFill>
                  <a:srgbClr val="3366FF"/>
                </a:solidFill>
              </a:rPr>
              <a:t>	</a:t>
            </a:r>
            <a:r>
              <a:rPr lang="es-ES_tradnl" sz="1600" dirty="0">
                <a:solidFill>
                  <a:srgbClr val="F2F2F2"/>
                </a:solidFill>
              </a:rPr>
              <a:t>a- indicaciones</a:t>
            </a:r>
          </a:p>
          <a:p>
            <a:r>
              <a:rPr lang="es-ES_tradnl" sz="1600" dirty="0">
                <a:solidFill>
                  <a:srgbClr val="F2F2F2"/>
                </a:solidFill>
              </a:rPr>
              <a:t>	b- indicación límite</a:t>
            </a:r>
          </a:p>
          <a:p>
            <a:r>
              <a:rPr lang="es-ES_tradnl" b="1" dirty="0">
                <a:solidFill>
                  <a:srgbClr val="3366FF"/>
                </a:solidFill>
              </a:rPr>
              <a:t>	c- técnica básica: </a:t>
            </a:r>
          </a:p>
          <a:p>
            <a:r>
              <a:rPr lang="es-ES_tradnl" sz="1600" dirty="0">
                <a:solidFill>
                  <a:srgbClr val="F2F2F2"/>
                </a:solidFill>
              </a:rPr>
              <a:t>		- reducción</a:t>
            </a:r>
          </a:p>
          <a:p>
            <a:r>
              <a:rPr lang="es-ES_tradnl" sz="1600" dirty="0">
                <a:solidFill>
                  <a:srgbClr val="F2F2F2"/>
                </a:solidFill>
              </a:rPr>
              <a:t>		</a:t>
            </a:r>
            <a:r>
              <a:rPr lang="es-ES_tradnl" sz="1600" b="1" dirty="0">
                <a:solidFill>
                  <a:schemeClr val="bg1">
                    <a:lumMod val="95000"/>
                  </a:schemeClr>
                </a:solidFill>
              </a:rPr>
              <a:t>- abordaje retrógrado</a:t>
            </a:r>
          </a:p>
          <a:p>
            <a:r>
              <a:rPr lang="es-ES_tradnl" sz="1600" dirty="0">
                <a:solidFill>
                  <a:srgbClr val="F2F2F2"/>
                </a:solidFill>
              </a:rPr>
              <a:t>	</a:t>
            </a:r>
            <a:r>
              <a:rPr lang="es-ES_tradnl" sz="1600" b="1" dirty="0">
                <a:solidFill>
                  <a:srgbClr val="3366FF"/>
                </a:solidFill>
              </a:rPr>
              <a:t>	- </a:t>
            </a:r>
            <a:r>
              <a:rPr lang="es-ES_tradnl" b="1" dirty="0">
                <a:solidFill>
                  <a:srgbClr val="3366FF"/>
                </a:solidFill>
              </a:rPr>
              <a:t>fresado</a:t>
            </a:r>
            <a:endParaRPr lang="es-ES_tradnl" sz="1600" b="1" dirty="0">
              <a:solidFill>
                <a:srgbClr val="3366FF"/>
              </a:solidFill>
            </a:endParaRPr>
          </a:p>
          <a:p>
            <a:r>
              <a:rPr lang="es-ES_tradnl" sz="1600" dirty="0">
                <a:solidFill>
                  <a:srgbClr val="F2F2F2"/>
                </a:solidFill>
              </a:rPr>
              <a:t>		- bloqueos</a:t>
            </a:r>
          </a:p>
          <a:p>
            <a:r>
              <a:rPr lang="es-ES_tradnl" sz="1600" dirty="0">
                <a:solidFill>
                  <a:srgbClr val="F2F2F2"/>
                </a:solidFill>
              </a:rPr>
              <a:t>		- ¿hasta dónde?</a:t>
            </a:r>
          </a:p>
          <a:p>
            <a:r>
              <a:rPr lang="es-ES_tradnl" sz="1600" dirty="0">
                <a:solidFill>
                  <a:srgbClr val="F2F2F2"/>
                </a:solidFill>
              </a:rPr>
              <a:t>	d- trucos y tretas</a:t>
            </a:r>
          </a:p>
        </p:txBody>
      </p:sp>
      <p:sp>
        <p:nvSpPr>
          <p:cNvPr id="8" name="CuadroTexto 7"/>
          <p:cNvSpPr txBox="1"/>
          <p:nvPr/>
        </p:nvSpPr>
        <p:spPr>
          <a:xfrm>
            <a:off x="2498007" y="4389116"/>
            <a:ext cx="1974323" cy="1015663"/>
          </a:xfrm>
          <a:prstGeom prst="rect">
            <a:avLst/>
          </a:prstGeom>
          <a:noFill/>
        </p:spPr>
        <p:txBody>
          <a:bodyPr wrap="none" rtlCol="0">
            <a:spAutoFit/>
          </a:bodyPr>
          <a:lstStyle/>
          <a:p>
            <a:pPr marL="285750" indent="-285750">
              <a:buFontTx/>
              <a:buChar char="-"/>
            </a:pPr>
            <a:r>
              <a:rPr lang="es-ES_tradnl" sz="2000" dirty="0"/>
              <a:t>Necesario</a:t>
            </a:r>
          </a:p>
          <a:p>
            <a:pPr marL="285750" indent="-285750">
              <a:buFontTx/>
              <a:buChar char="-"/>
            </a:pPr>
            <a:r>
              <a:rPr lang="es-ES_tradnl" sz="2000" dirty="0"/>
              <a:t>Guiado</a:t>
            </a:r>
          </a:p>
          <a:p>
            <a:pPr marL="285750" indent="-285750">
              <a:buFontTx/>
              <a:buChar char="-"/>
            </a:pPr>
            <a:r>
              <a:rPr lang="es-ES_tradnl" sz="2000" dirty="0"/>
              <a:t>Baja velocidad</a:t>
            </a:r>
          </a:p>
        </p:txBody>
      </p:sp>
      <p:sp>
        <p:nvSpPr>
          <p:cNvPr id="9" name="Flecha abajo 8"/>
          <p:cNvSpPr/>
          <p:nvPr/>
        </p:nvSpPr>
        <p:spPr>
          <a:xfrm rot="2495082">
            <a:off x="7645512" y="4088950"/>
            <a:ext cx="454224" cy="8957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1"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87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03480" y="1325762"/>
            <a:ext cx="2900409" cy="2893100"/>
          </a:xfrm>
          <a:prstGeom prst="rect">
            <a:avLst/>
          </a:prstGeom>
          <a:noFill/>
        </p:spPr>
        <p:txBody>
          <a:bodyPr wrap="none" rtlCol="0">
            <a:spAutoFit/>
          </a:bodyPr>
          <a:lstStyle/>
          <a:p>
            <a:r>
              <a:rPr lang="es-ES_tradnl" sz="1600" dirty="0">
                <a:solidFill>
                  <a:srgbClr val="F2F2F2"/>
                </a:solidFill>
              </a:rPr>
              <a:t>5- Clavo femoral anterógrado</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sz="1600" dirty="0">
                <a:solidFill>
                  <a:schemeClr val="bg1">
                    <a:lumMod val="85000"/>
                  </a:schemeClr>
                </a:solidFill>
              </a:rPr>
              <a:t>	</a:t>
            </a:r>
            <a:r>
              <a:rPr lang="es-ES_tradnl" sz="1600" dirty="0">
                <a:solidFill>
                  <a:srgbClr val="F2F2F2"/>
                </a:solidFill>
              </a:rPr>
              <a:t>a- indicaciones</a:t>
            </a:r>
          </a:p>
          <a:p>
            <a:r>
              <a:rPr lang="es-ES_tradnl" sz="1600" dirty="0">
                <a:solidFill>
                  <a:srgbClr val="F2F2F2"/>
                </a:solidFill>
              </a:rPr>
              <a:t>	b- indicación límite</a:t>
            </a:r>
          </a:p>
          <a:p>
            <a:r>
              <a:rPr lang="es-ES_tradnl" sz="1600" dirty="0"/>
              <a:t>	</a:t>
            </a:r>
            <a:r>
              <a:rPr lang="es-ES_tradnl" b="1" dirty="0">
                <a:solidFill>
                  <a:srgbClr val="3366FF"/>
                </a:solidFill>
              </a:rPr>
              <a:t>c- técnica básica: </a:t>
            </a:r>
          </a:p>
          <a:p>
            <a:r>
              <a:rPr lang="es-ES_tradnl" sz="1600" dirty="0"/>
              <a:t>	</a:t>
            </a:r>
            <a:r>
              <a:rPr lang="es-ES_tradnl" sz="1600" dirty="0">
                <a:solidFill>
                  <a:srgbClr val="F2F2F2"/>
                </a:solidFill>
              </a:rPr>
              <a:t>	- reducción</a:t>
            </a:r>
          </a:p>
          <a:p>
            <a:r>
              <a:rPr lang="es-ES_tradnl" sz="1600" dirty="0">
                <a:solidFill>
                  <a:schemeClr val="bg1">
                    <a:lumMod val="85000"/>
                  </a:schemeClr>
                </a:solidFill>
              </a:rPr>
              <a:t>		</a:t>
            </a:r>
            <a:r>
              <a:rPr lang="es-ES_tradnl" sz="1600" dirty="0">
                <a:solidFill>
                  <a:srgbClr val="F2F2F2"/>
                </a:solidFill>
              </a:rPr>
              <a:t>- abordaje retrógrado</a:t>
            </a:r>
          </a:p>
          <a:p>
            <a:r>
              <a:rPr lang="es-ES_tradnl" sz="1600" dirty="0">
                <a:solidFill>
                  <a:schemeClr val="bg1">
                    <a:lumMod val="85000"/>
                  </a:schemeClr>
                </a:solidFill>
              </a:rPr>
              <a:t>	</a:t>
            </a:r>
            <a:r>
              <a:rPr lang="es-ES_tradnl" sz="1600" dirty="0">
                <a:solidFill>
                  <a:schemeClr val="bg1">
                    <a:lumMod val="95000"/>
                  </a:schemeClr>
                </a:solidFill>
              </a:rPr>
              <a:t>	- fresado</a:t>
            </a:r>
          </a:p>
          <a:p>
            <a:r>
              <a:rPr lang="es-ES_tradnl" sz="1600" dirty="0">
                <a:solidFill>
                  <a:schemeClr val="bg1">
                    <a:lumMod val="95000"/>
                  </a:schemeClr>
                </a:solidFill>
              </a:rPr>
              <a:t>		- bloqueos</a:t>
            </a:r>
          </a:p>
          <a:p>
            <a:r>
              <a:rPr lang="es-ES_tradnl" sz="1600" dirty="0">
                <a:solidFill>
                  <a:schemeClr val="bg1">
                    <a:lumMod val="95000"/>
                  </a:schemeClr>
                </a:solidFill>
              </a:rPr>
              <a:t>	</a:t>
            </a:r>
            <a:r>
              <a:rPr lang="es-ES_tradnl" b="1" dirty="0">
                <a:solidFill>
                  <a:srgbClr val="3366FF"/>
                </a:solidFill>
              </a:rPr>
              <a:t>	- ¿hasta dónde?</a:t>
            </a:r>
          </a:p>
          <a:p>
            <a:r>
              <a:rPr lang="es-ES_tradnl" sz="1600" dirty="0">
                <a:solidFill>
                  <a:schemeClr val="bg1">
                    <a:lumMod val="95000"/>
                  </a:schemeClr>
                </a:solidFill>
              </a:rPr>
              <a:t>	d- trucos y tretas</a:t>
            </a:r>
          </a:p>
        </p:txBody>
      </p:sp>
      <p:sp>
        <p:nvSpPr>
          <p:cNvPr id="2" name="Rectángulo 1"/>
          <p:cNvSpPr/>
          <p:nvPr/>
        </p:nvSpPr>
        <p:spPr>
          <a:xfrm>
            <a:off x="4384571" y="1325762"/>
            <a:ext cx="4350371" cy="2092881"/>
          </a:xfrm>
          <a:prstGeom prst="rect">
            <a:avLst/>
          </a:prstGeom>
        </p:spPr>
        <p:txBody>
          <a:bodyPr wrap="square">
            <a:spAutoFit/>
          </a:bodyPr>
          <a:lstStyle/>
          <a:p>
            <a:r>
              <a:rPr lang="es-ES_tradnl" sz="2000" b="1" i="1" dirty="0"/>
              <a:t>Clavo lo más largo posible</a:t>
            </a:r>
          </a:p>
          <a:p>
            <a:endParaRPr lang="es-ES_tradnl" sz="2000" b="1" i="1" dirty="0"/>
          </a:p>
          <a:p>
            <a:pPr lvl="1"/>
            <a:r>
              <a:rPr lang="es-ES_tradnl" dirty="0"/>
              <a:t>- Evita efecto parabrisas</a:t>
            </a:r>
          </a:p>
          <a:p>
            <a:pPr lvl="1"/>
            <a:r>
              <a:rPr lang="es-ES_tradnl" dirty="0"/>
              <a:t>- Aumento longitud trabajo 	(</a:t>
            </a:r>
            <a:r>
              <a:rPr lang="es-ES_tradnl" dirty="0" err="1"/>
              <a:t>micromovimientos</a:t>
            </a:r>
            <a:r>
              <a:rPr lang="es-ES_tradnl" dirty="0"/>
              <a:t>)</a:t>
            </a:r>
          </a:p>
          <a:p>
            <a:pPr marL="742950" lvl="1" indent="-285750">
              <a:buFontTx/>
              <a:buChar char="-"/>
            </a:pPr>
            <a:r>
              <a:rPr lang="es-ES_tradnl" dirty="0"/>
              <a:t>Disminuye stress en flexión</a:t>
            </a:r>
          </a:p>
          <a:p>
            <a:pPr marL="742950" lvl="1" indent="-285750">
              <a:buFontTx/>
              <a:buChar char="-"/>
            </a:pPr>
            <a:r>
              <a:rPr lang="es-ES_tradnl" dirty="0"/>
              <a:t>Doble cerrojo proximal</a:t>
            </a:r>
          </a:p>
        </p:txBody>
      </p:sp>
      <p:pic>
        <p:nvPicPr>
          <p:cNvPr id="4" name="Imagen 3"/>
          <p:cNvPicPr>
            <a:picLocks noChangeAspect="1"/>
          </p:cNvPicPr>
          <p:nvPr/>
        </p:nvPicPr>
        <p:blipFill>
          <a:blip r:embed="rId3"/>
          <a:stretch>
            <a:fillRect/>
          </a:stretch>
        </p:blipFill>
        <p:spPr>
          <a:xfrm>
            <a:off x="1403480" y="4218862"/>
            <a:ext cx="3228443" cy="1897459"/>
          </a:xfrm>
          <a:prstGeom prst="rect">
            <a:avLst/>
          </a:prstGeom>
        </p:spPr>
      </p:pic>
      <p:pic>
        <p:nvPicPr>
          <p:cNvPr id="5" name="Imagen 4"/>
          <p:cNvPicPr>
            <a:picLocks noChangeAspect="1"/>
          </p:cNvPicPr>
          <p:nvPr/>
        </p:nvPicPr>
        <p:blipFill>
          <a:blip r:embed="rId4"/>
          <a:stretch>
            <a:fillRect/>
          </a:stretch>
        </p:blipFill>
        <p:spPr>
          <a:xfrm>
            <a:off x="2540000" y="5751683"/>
            <a:ext cx="1763889" cy="870589"/>
          </a:xfrm>
          <a:prstGeom prst="rect">
            <a:avLst/>
          </a:prstGeom>
        </p:spPr>
      </p:pic>
      <p:pic>
        <p:nvPicPr>
          <p:cNvPr id="7" name="Imagen 6"/>
          <p:cNvPicPr>
            <a:picLocks noChangeAspect="1"/>
          </p:cNvPicPr>
          <p:nvPr/>
        </p:nvPicPr>
        <p:blipFill rotWithShape="1">
          <a:blip r:embed="rId5"/>
          <a:srcRect l="36210" b="5954"/>
          <a:stretch/>
        </p:blipFill>
        <p:spPr>
          <a:xfrm flipH="1">
            <a:off x="5127414" y="3521261"/>
            <a:ext cx="1095586" cy="3250421"/>
          </a:xfrm>
          <a:prstGeom prst="rect">
            <a:avLst/>
          </a:prstGeom>
          <a:ln>
            <a:solidFill>
              <a:srgbClr val="FF0000"/>
            </a:solidFill>
          </a:ln>
        </p:spPr>
      </p:pic>
      <p:pic>
        <p:nvPicPr>
          <p:cNvPr id="8" name="Imagen 7"/>
          <p:cNvPicPr>
            <a:picLocks noChangeAspect="1"/>
          </p:cNvPicPr>
          <p:nvPr/>
        </p:nvPicPr>
        <p:blipFill rotWithShape="1">
          <a:blip r:embed="rId6"/>
          <a:srcRect b="72445"/>
          <a:stretch/>
        </p:blipFill>
        <p:spPr>
          <a:xfrm rot="16200000">
            <a:off x="5856111" y="4627570"/>
            <a:ext cx="3175000" cy="962378"/>
          </a:xfrm>
          <a:prstGeom prst="rect">
            <a:avLst/>
          </a:prstGeom>
        </p:spPr>
      </p:pic>
      <p:sp>
        <p:nvSpPr>
          <p:cNvPr id="9"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1"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A1402153-C59F-4674-B05F-8F129DF52F98}"/>
              </a:ext>
            </a:extLst>
          </p:cNvPr>
          <p:cNvPicPr>
            <a:picLocks noChangeAspect="1"/>
          </p:cNvPicPr>
          <p:nvPr/>
        </p:nvPicPr>
        <p:blipFill rotWithShape="1">
          <a:blip r:embed="rId7"/>
          <a:srcRect r="52933"/>
          <a:stretch/>
        </p:blipFill>
        <p:spPr>
          <a:xfrm>
            <a:off x="5529046" y="3895517"/>
            <a:ext cx="2061419" cy="2220804"/>
          </a:xfrm>
          <a:prstGeom prst="rect">
            <a:avLst/>
          </a:prstGeom>
        </p:spPr>
      </p:pic>
    </p:spTree>
    <p:extLst>
      <p:ext uri="{BB962C8B-B14F-4D97-AF65-F5344CB8AC3E}">
        <p14:creationId xmlns:p14="http://schemas.microsoft.com/office/powerpoint/2010/main" val="332448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615369" y="1447800"/>
            <a:ext cx="2900409" cy="2862322"/>
          </a:xfrm>
          <a:prstGeom prst="rect">
            <a:avLst/>
          </a:prstGeom>
          <a:noFill/>
        </p:spPr>
        <p:txBody>
          <a:bodyPr wrap="none" rtlCol="0">
            <a:spAutoFit/>
          </a:bodyPr>
          <a:lstStyle/>
          <a:p>
            <a:r>
              <a:rPr lang="es-ES_tradnl" sz="1600" dirty="0">
                <a:solidFill>
                  <a:srgbClr val="F2F2F2"/>
                </a:solidFill>
              </a:rPr>
              <a:t>5- Clavo femoral anterógrado</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sz="1600" dirty="0">
                <a:solidFill>
                  <a:schemeClr val="bg1">
                    <a:lumMod val="85000"/>
                  </a:schemeClr>
                </a:solidFill>
              </a:rPr>
              <a:t>	</a:t>
            </a:r>
            <a:r>
              <a:rPr lang="es-ES_tradnl" sz="1600" dirty="0">
                <a:solidFill>
                  <a:srgbClr val="F2F2F2"/>
                </a:solidFill>
              </a:rPr>
              <a:t>a- indicaciones</a:t>
            </a:r>
          </a:p>
          <a:p>
            <a:r>
              <a:rPr lang="es-ES_tradnl" sz="1600" dirty="0">
                <a:solidFill>
                  <a:srgbClr val="F2F2F2"/>
                </a:solidFill>
              </a:rPr>
              <a:t>	</a:t>
            </a:r>
            <a:r>
              <a:rPr lang="es-ES_tradnl" sz="1600" dirty="0">
                <a:solidFill>
                  <a:schemeClr val="bg1">
                    <a:lumMod val="95000"/>
                  </a:schemeClr>
                </a:solidFill>
              </a:rPr>
              <a:t>b- indicación límite</a:t>
            </a:r>
          </a:p>
          <a:p>
            <a:r>
              <a:rPr lang="es-ES_tradnl" sz="1600" dirty="0">
                <a:solidFill>
                  <a:schemeClr val="bg1">
                    <a:lumMod val="95000"/>
                  </a:schemeClr>
                </a:solidFill>
              </a:rPr>
              <a:t>	c- técnica básica: </a:t>
            </a:r>
          </a:p>
          <a:p>
            <a:r>
              <a:rPr lang="es-ES_tradnl" sz="1600" dirty="0">
                <a:solidFill>
                  <a:schemeClr val="bg1">
                    <a:lumMod val="95000"/>
                  </a:schemeClr>
                </a:solidFill>
              </a:rPr>
              <a:t>		- reducción</a:t>
            </a:r>
          </a:p>
          <a:p>
            <a:r>
              <a:rPr lang="es-ES_tradnl" sz="1600" dirty="0">
                <a:solidFill>
                  <a:schemeClr val="bg1">
                    <a:lumMod val="95000"/>
                  </a:schemeClr>
                </a:solidFill>
              </a:rPr>
              <a:t>		- abordaje retrógrado</a:t>
            </a:r>
          </a:p>
          <a:p>
            <a:r>
              <a:rPr lang="es-ES_tradnl" sz="1600" dirty="0">
                <a:solidFill>
                  <a:schemeClr val="bg1">
                    <a:lumMod val="95000"/>
                  </a:schemeClr>
                </a:solidFill>
              </a:rPr>
              <a:t>		- fresado</a:t>
            </a:r>
          </a:p>
          <a:p>
            <a:r>
              <a:rPr lang="es-ES_tradnl" sz="1600" dirty="0">
                <a:solidFill>
                  <a:schemeClr val="bg1">
                    <a:lumMod val="95000"/>
                  </a:schemeClr>
                </a:solidFill>
              </a:rPr>
              <a:t>		- bloqueos</a:t>
            </a:r>
          </a:p>
          <a:p>
            <a:r>
              <a:rPr lang="es-ES_tradnl" sz="1600" dirty="0">
                <a:solidFill>
                  <a:schemeClr val="bg1">
                    <a:lumMod val="95000"/>
                  </a:schemeClr>
                </a:solidFill>
              </a:rPr>
              <a:t>		- ¿hasta dónde?</a:t>
            </a:r>
          </a:p>
          <a:p>
            <a:r>
              <a:rPr lang="es-ES_tradnl" b="1" dirty="0">
                <a:solidFill>
                  <a:srgbClr val="3366FF"/>
                </a:solidFill>
              </a:rPr>
              <a:t>	d- trucos y tretas</a:t>
            </a:r>
          </a:p>
        </p:txBody>
      </p:sp>
      <p:pic>
        <p:nvPicPr>
          <p:cNvPr id="2" name="Imagen 1"/>
          <p:cNvPicPr>
            <a:picLocks noChangeAspect="1"/>
          </p:cNvPicPr>
          <p:nvPr/>
        </p:nvPicPr>
        <p:blipFill rotWithShape="1">
          <a:blip r:embed="rId3"/>
          <a:srcRect r="31204"/>
          <a:stretch/>
        </p:blipFill>
        <p:spPr>
          <a:xfrm>
            <a:off x="4706471" y="2693918"/>
            <a:ext cx="3880298" cy="2338063"/>
          </a:xfrm>
          <a:prstGeom prst="rect">
            <a:avLst/>
          </a:prstGeom>
        </p:spPr>
      </p:pic>
      <p:sp>
        <p:nvSpPr>
          <p:cNvPr id="3" name="CuadroTexto 2"/>
          <p:cNvSpPr txBox="1"/>
          <p:nvPr/>
        </p:nvSpPr>
        <p:spPr>
          <a:xfrm>
            <a:off x="5354752" y="1612669"/>
            <a:ext cx="2298676" cy="461665"/>
          </a:xfrm>
          <a:prstGeom prst="rect">
            <a:avLst/>
          </a:prstGeom>
          <a:noFill/>
        </p:spPr>
        <p:txBody>
          <a:bodyPr wrap="none" rtlCol="0">
            <a:spAutoFit/>
          </a:bodyPr>
          <a:lstStyle/>
          <a:p>
            <a:r>
              <a:rPr lang="es-ES_tradnl"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Cerrojos distales</a:t>
            </a:r>
          </a:p>
        </p:txBody>
      </p:sp>
      <p:pic>
        <p:nvPicPr>
          <p:cNvPr id="4" name="Imagen 3"/>
          <p:cNvPicPr>
            <a:picLocks noChangeAspect="1"/>
          </p:cNvPicPr>
          <p:nvPr/>
        </p:nvPicPr>
        <p:blipFill rotWithShape="1">
          <a:blip r:embed="rId4"/>
          <a:srcRect t="33256"/>
          <a:stretch/>
        </p:blipFill>
        <p:spPr>
          <a:xfrm>
            <a:off x="5081111" y="4896555"/>
            <a:ext cx="2210314" cy="1622779"/>
          </a:xfrm>
          <a:prstGeom prst="rect">
            <a:avLst/>
          </a:prstGeom>
        </p:spPr>
      </p:pic>
      <p:sp>
        <p:nvSpPr>
          <p:cNvPr id="7"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65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159899" y="1567739"/>
            <a:ext cx="3000065" cy="400110"/>
          </a:xfrm>
          <a:prstGeom prst="rect">
            <a:avLst/>
          </a:prstGeom>
          <a:solidFill>
            <a:srgbClr val="FFFF00"/>
          </a:solidFill>
          <a:ln>
            <a:solidFill>
              <a:srgbClr val="660066"/>
            </a:solidFill>
          </a:ln>
        </p:spPr>
        <p:txBody>
          <a:bodyPr wrap="none" rtlCol="0">
            <a:spAutoFit/>
          </a:bodyPr>
          <a:lstStyle/>
          <a:p>
            <a:r>
              <a:rPr lang="es-ES_tradnl" sz="2000" dirty="0"/>
              <a:t>Aumentación con cemento</a:t>
            </a:r>
          </a:p>
        </p:txBody>
      </p:sp>
      <p:pic>
        <p:nvPicPr>
          <p:cNvPr id="11" name="Imagen 10"/>
          <p:cNvPicPr>
            <a:picLocks noChangeAspect="1"/>
          </p:cNvPicPr>
          <p:nvPr/>
        </p:nvPicPr>
        <p:blipFill>
          <a:blip r:embed="rId3"/>
          <a:stretch>
            <a:fillRect/>
          </a:stretch>
        </p:blipFill>
        <p:spPr>
          <a:xfrm>
            <a:off x="6852240" y="2469650"/>
            <a:ext cx="2047354" cy="3716007"/>
          </a:xfrm>
          <a:prstGeom prst="rect">
            <a:avLst/>
          </a:prstGeom>
        </p:spPr>
      </p:pic>
      <p:pic>
        <p:nvPicPr>
          <p:cNvPr id="12" name="Imagen 1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Effect>
                      <a14:saturation sat="200000"/>
                    </a14:imgEffect>
                    <a14:imgEffect>
                      <a14:brightnessContrast contrast="-20000"/>
                    </a14:imgEffect>
                  </a14:imgLayer>
                </a14:imgProps>
              </a:ext>
            </a:extLst>
          </a:blip>
          <a:stretch>
            <a:fillRect/>
          </a:stretch>
        </p:blipFill>
        <p:spPr>
          <a:xfrm>
            <a:off x="4086244" y="2469650"/>
            <a:ext cx="2765996" cy="2111875"/>
          </a:xfrm>
          <a:prstGeom prst="rect">
            <a:avLst/>
          </a:prstGeom>
        </p:spPr>
      </p:pic>
      <p:pic>
        <p:nvPicPr>
          <p:cNvPr id="2" name="Imagen 1"/>
          <p:cNvPicPr>
            <a:picLocks noChangeAspect="1"/>
          </p:cNvPicPr>
          <p:nvPr/>
        </p:nvPicPr>
        <p:blipFill>
          <a:blip r:embed="rId6"/>
          <a:stretch>
            <a:fillRect/>
          </a:stretch>
        </p:blipFill>
        <p:spPr>
          <a:xfrm>
            <a:off x="3065574" y="5165839"/>
            <a:ext cx="3795059" cy="1288755"/>
          </a:xfrm>
          <a:prstGeom prst="rect">
            <a:avLst/>
          </a:prstGeom>
        </p:spPr>
      </p:pic>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4"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uadroTexto 5"/>
          <p:cNvSpPr txBox="1"/>
          <p:nvPr/>
        </p:nvSpPr>
        <p:spPr>
          <a:xfrm>
            <a:off x="1615369" y="1447800"/>
            <a:ext cx="2900409" cy="2862322"/>
          </a:xfrm>
          <a:prstGeom prst="rect">
            <a:avLst/>
          </a:prstGeom>
          <a:noFill/>
        </p:spPr>
        <p:txBody>
          <a:bodyPr wrap="none" rtlCol="0">
            <a:spAutoFit/>
          </a:bodyPr>
          <a:lstStyle/>
          <a:p>
            <a:r>
              <a:rPr lang="es-ES_tradnl" sz="1600" dirty="0">
                <a:solidFill>
                  <a:srgbClr val="F2F2F2"/>
                </a:solidFill>
              </a:rPr>
              <a:t>5- Clavo femoral anterógrado</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sz="1600" dirty="0">
                <a:solidFill>
                  <a:schemeClr val="bg1">
                    <a:lumMod val="85000"/>
                  </a:schemeClr>
                </a:solidFill>
              </a:rPr>
              <a:t>	</a:t>
            </a:r>
            <a:r>
              <a:rPr lang="es-ES_tradnl" sz="1600" dirty="0">
                <a:solidFill>
                  <a:srgbClr val="F2F2F2"/>
                </a:solidFill>
              </a:rPr>
              <a:t>a- indicaciones</a:t>
            </a:r>
          </a:p>
          <a:p>
            <a:r>
              <a:rPr lang="es-ES_tradnl" sz="1600" dirty="0">
                <a:solidFill>
                  <a:srgbClr val="F2F2F2"/>
                </a:solidFill>
              </a:rPr>
              <a:t>	</a:t>
            </a:r>
            <a:r>
              <a:rPr lang="es-ES_tradnl" sz="1600" dirty="0">
                <a:solidFill>
                  <a:schemeClr val="bg1">
                    <a:lumMod val="95000"/>
                  </a:schemeClr>
                </a:solidFill>
              </a:rPr>
              <a:t>b- indicación límite</a:t>
            </a:r>
          </a:p>
          <a:p>
            <a:r>
              <a:rPr lang="es-ES_tradnl" sz="1600" dirty="0">
                <a:solidFill>
                  <a:schemeClr val="bg1">
                    <a:lumMod val="95000"/>
                  </a:schemeClr>
                </a:solidFill>
              </a:rPr>
              <a:t>	c- técnica básica: </a:t>
            </a:r>
          </a:p>
          <a:p>
            <a:r>
              <a:rPr lang="es-ES_tradnl" sz="1600" dirty="0">
                <a:solidFill>
                  <a:schemeClr val="bg1">
                    <a:lumMod val="95000"/>
                  </a:schemeClr>
                </a:solidFill>
              </a:rPr>
              <a:t>		- reducción</a:t>
            </a:r>
          </a:p>
          <a:p>
            <a:r>
              <a:rPr lang="es-ES_tradnl" sz="1600" dirty="0">
                <a:solidFill>
                  <a:schemeClr val="bg1">
                    <a:lumMod val="95000"/>
                  </a:schemeClr>
                </a:solidFill>
              </a:rPr>
              <a:t>		- abordaje retrógrado</a:t>
            </a:r>
          </a:p>
          <a:p>
            <a:r>
              <a:rPr lang="es-ES_tradnl" sz="1600" dirty="0">
                <a:solidFill>
                  <a:schemeClr val="bg1">
                    <a:lumMod val="95000"/>
                  </a:schemeClr>
                </a:solidFill>
              </a:rPr>
              <a:t>		- fresado</a:t>
            </a:r>
          </a:p>
          <a:p>
            <a:r>
              <a:rPr lang="es-ES_tradnl" sz="1600" dirty="0">
                <a:solidFill>
                  <a:schemeClr val="bg1">
                    <a:lumMod val="95000"/>
                  </a:schemeClr>
                </a:solidFill>
              </a:rPr>
              <a:t>		- bloqueos</a:t>
            </a:r>
          </a:p>
          <a:p>
            <a:r>
              <a:rPr lang="es-ES_tradnl" sz="1600" dirty="0">
                <a:solidFill>
                  <a:schemeClr val="bg1">
                    <a:lumMod val="95000"/>
                  </a:schemeClr>
                </a:solidFill>
              </a:rPr>
              <a:t>		- ¿hasta dónde?</a:t>
            </a:r>
          </a:p>
          <a:p>
            <a:r>
              <a:rPr lang="es-ES_tradnl" b="1" dirty="0">
                <a:solidFill>
                  <a:srgbClr val="3366FF"/>
                </a:solidFill>
              </a:rPr>
              <a:t>	d- trucos y tretas</a:t>
            </a:r>
          </a:p>
        </p:txBody>
      </p:sp>
    </p:spTree>
    <p:extLst>
      <p:ext uri="{BB962C8B-B14F-4D97-AF65-F5344CB8AC3E}">
        <p14:creationId xmlns:p14="http://schemas.microsoft.com/office/powerpoint/2010/main" val="5071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842775" y="2073824"/>
            <a:ext cx="1778000" cy="4749800"/>
          </a:xfrm>
          <a:prstGeom prst="rect">
            <a:avLst/>
          </a:prstGeom>
        </p:spPr>
      </p:pic>
      <p:sp>
        <p:nvSpPr>
          <p:cNvPr id="10" name="CuadroTexto 9"/>
          <p:cNvSpPr txBox="1"/>
          <p:nvPr/>
        </p:nvSpPr>
        <p:spPr>
          <a:xfrm>
            <a:off x="5641774" y="1508892"/>
            <a:ext cx="2700942" cy="369332"/>
          </a:xfrm>
          <a:prstGeom prst="rect">
            <a:avLst/>
          </a:prstGeom>
          <a:solidFill>
            <a:srgbClr val="F89EFF"/>
          </a:solidFill>
        </p:spPr>
        <p:txBody>
          <a:bodyPr wrap="none" rtlCol="0">
            <a:spAutoFit/>
          </a:bodyPr>
          <a:lstStyle/>
          <a:p>
            <a:r>
              <a:rPr lang="es-ES_tradnl" dirty="0"/>
              <a:t>Aumentación con cerclajes</a:t>
            </a:r>
          </a:p>
        </p:txBody>
      </p:sp>
      <p:grpSp>
        <p:nvGrpSpPr>
          <p:cNvPr id="5" name="Agrupar 4"/>
          <p:cNvGrpSpPr/>
          <p:nvPr/>
        </p:nvGrpSpPr>
        <p:grpSpPr>
          <a:xfrm>
            <a:off x="4148478" y="2473956"/>
            <a:ext cx="2956467" cy="2925459"/>
            <a:chOff x="4035778" y="3757987"/>
            <a:chExt cx="2956467" cy="2925458"/>
          </a:xfrm>
        </p:grpSpPr>
        <p:pic>
          <p:nvPicPr>
            <p:cNvPr id="3" name="Imagen 2"/>
            <p:cNvPicPr>
              <a:picLocks noChangeAspect="1"/>
            </p:cNvPicPr>
            <p:nvPr/>
          </p:nvPicPr>
          <p:blipFill rotWithShape="1">
            <a:blip r:embed="rId4"/>
            <a:srcRect l="22225" r="6904"/>
            <a:stretch/>
          </p:blipFill>
          <p:spPr>
            <a:xfrm>
              <a:off x="4572000" y="5039952"/>
              <a:ext cx="1203800" cy="1643493"/>
            </a:xfrm>
            <a:prstGeom prst="rect">
              <a:avLst/>
            </a:prstGeom>
          </p:spPr>
        </p:pic>
        <p:sp>
          <p:nvSpPr>
            <p:cNvPr id="12" name="Llamada de nube 11"/>
            <p:cNvSpPr/>
            <p:nvPr/>
          </p:nvSpPr>
          <p:spPr>
            <a:xfrm>
              <a:off x="4035778" y="3757987"/>
              <a:ext cx="2956467" cy="1183187"/>
            </a:xfrm>
            <a:prstGeom prst="cloudCallou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CuadroTexto 10"/>
            <p:cNvSpPr txBox="1"/>
            <p:nvPr/>
          </p:nvSpPr>
          <p:spPr>
            <a:xfrm>
              <a:off x="4459111" y="3941304"/>
              <a:ext cx="2220109" cy="646331"/>
            </a:xfrm>
            <a:prstGeom prst="rect">
              <a:avLst/>
            </a:prstGeom>
            <a:solidFill>
              <a:schemeClr val="accent5">
                <a:lumMod val="20000"/>
                <a:lumOff val="80000"/>
              </a:schemeClr>
            </a:solidFill>
          </p:spPr>
          <p:txBody>
            <a:bodyPr wrap="square" rtlCol="0">
              <a:spAutoFit/>
            </a:bodyPr>
            <a:lstStyle/>
            <a:p>
              <a:r>
                <a:rPr lang="es-ES_tradnl" dirty="0"/>
                <a:t>¿¿Exceso de rigidez</a:t>
              </a:r>
            </a:p>
            <a:p>
              <a:r>
                <a:rPr lang="es-ES_tradnl" dirty="0"/>
                <a:t>       en el foco??</a:t>
              </a:r>
            </a:p>
          </p:txBody>
        </p:sp>
      </p:grpSp>
      <p:pic>
        <p:nvPicPr>
          <p:cNvPr id="15" name="Imagen 14"/>
          <p:cNvPicPr>
            <a:picLocks noChangeAspect="1"/>
          </p:cNvPicPr>
          <p:nvPr/>
        </p:nvPicPr>
        <p:blipFill>
          <a:blip r:embed="rId5"/>
          <a:stretch>
            <a:fillRect/>
          </a:stretch>
        </p:blipFill>
        <p:spPr>
          <a:xfrm>
            <a:off x="3065574" y="5165839"/>
            <a:ext cx="3795059" cy="1288755"/>
          </a:xfrm>
          <a:prstGeom prst="rect">
            <a:avLst/>
          </a:prstGeom>
        </p:spPr>
      </p:pic>
      <p:sp>
        <p:nvSpPr>
          <p:cNvPr id="14"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7"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adroTexto 5"/>
          <p:cNvSpPr txBox="1"/>
          <p:nvPr/>
        </p:nvSpPr>
        <p:spPr>
          <a:xfrm>
            <a:off x="1615369" y="1447800"/>
            <a:ext cx="2900409" cy="2862322"/>
          </a:xfrm>
          <a:prstGeom prst="rect">
            <a:avLst/>
          </a:prstGeom>
          <a:noFill/>
        </p:spPr>
        <p:txBody>
          <a:bodyPr wrap="none" rtlCol="0">
            <a:spAutoFit/>
          </a:bodyPr>
          <a:lstStyle/>
          <a:p>
            <a:r>
              <a:rPr lang="es-ES_tradnl" sz="1600" dirty="0">
                <a:solidFill>
                  <a:srgbClr val="F2F2F2"/>
                </a:solidFill>
              </a:rPr>
              <a:t>5- Clavo femoral anterógrado</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sz="1600" dirty="0">
                <a:solidFill>
                  <a:schemeClr val="bg1">
                    <a:lumMod val="85000"/>
                  </a:schemeClr>
                </a:solidFill>
              </a:rPr>
              <a:t>	</a:t>
            </a:r>
            <a:r>
              <a:rPr lang="es-ES_tradnl" sz="1600" dirty="0">
                <a:solidFill>
                  <a:srgbClr val="F2F2F2"/>
                </a:solidFill>
              </a:rPr>
              <a:t>a- indicaciones</a:t>
            </a:r>
          </a:p>
          <a:p>
            <a:r>
              <a:rPr lang="es-ES_tradnl" sz="1600" dirty="0">
                <a:solidFill>
                  <a:srgbClr val="F2F2F2"/>
                </a:solidFill>
              </a:rPr>
              <a:t>	</a:t>
            </a:r>
            <a:r>
              <a:rPr lang="es-ES_tradnl" sz="1600" dirty="0">
                <a:solidFill>
                  <a:schemeClr val="bg1">
                    <a:lumMod val="95000"/>
                  </a:schemeClr>
                </a:solidFill>
              </a:rPr>
              <a:t>b- indicación límite</a:t>
            </a:r>
          </a:p>
          <a:p>
            <a:r>
              <a:rPr lang="es-ES_tradnl" sz="1600" dirty="0">
                <a:solidFill>
                  <a:schemeClr val="bg1">
                    <a:lumMod val="95000"/>
                  </a:schemeClr>
                </a:solidFill>
              </a:rPr>
              <a:t>	c- técnica básica: </a:t>
            </a:r>
          </a:p>
          <a:p>
            <a:r>
              <a:rPr lang="es-ES_tradnl" sz="1600" dirty="0">
                <a:solidFill>
                  <a:schemeClr val="bg1">
                    <a:lumMod val="95000"/>
                  </a:schemeClr>
                </a:solidFill>
              </a:rPr>
              <a:t>		- reducción</a:t>
            </a:r>
          </a:p>
          <a:p>
            <a:r>
              <a:rPr lang="es-ES_tradnl" sz="1600" dirty="0">
                <a:solidFill>
                  <a:schemeClr val="bg1">
                    <a:lumMod val="95000"/>
                  </a:schemeClr>
                </a:solidFill>
              </a:rPr>
              <a:t>		- abordaje retrógrado</a:t>
            </a:r>
          </a:p>
          <a:p>
            <a:r>
              <a:rPr lang="es-ES_tradnl" sz="1600" dirty="0">
                <a:solidFill>
                  <a:schemeClr val="bg1">
                    <a:lumMod val="95000"/>
                  </a:schemeClr>
                </a:solidFill>
              </a:rPr>
              <a:t>		- fresado</a:t>
            </a:r>
          </a:p>
          <a:p>
            <a:r>
              <a:rPr lang="es-ES_tradnl" sz="1600" dirty="0">
                <a:solidFill>
                  <a:schemeClr val="bg1">
                    <a:lumMod val="95000"/>
                  </a:schemeClr>
                </a:solidFill>
              </a:rPr>
              <a:t>		- bloqueos</a:t>
            </a:r>
          </a:p>
          <a:p>
            <a:r>
              <a:rPr lang="es-ES_tradnl" sz="1600" dirty="0">
                <a:solidFill>
                  <a:schemeClr val="bg1">
                    <a:lumMod val="95000"/>
                  </a:schemeClr>
                </a:solidFill>
              </a:rPr>
              <a:t>		- ¿hasta dónde?</a:t>
            </a:r>
          </a:p>
          <a:p>
            <a:r>
              <a:rPr lang="es-ES_tradnl" b="1" dirty="0">
                <a:solidFill>
                  <a:srgbClr val="3366FF"/>
                </a:solidFill>
              </a:rPr>
              <a:t>	d- trucos y tretas</a:t>
            </a:r>
          </a:p>
        </p:txBody>
      </p:sp>
    </p:spTree>
    <p:extLst>
      <p:ext uri="{BB962C8B-B14F-4D97-AF65-F5344CB8AC3E}">
        <p14:creationId xmlns:p14="http://schemas.microsoft.com/office/powerpoint/2010/main" val="314954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344948" y="2739711"/>
            <a:ext cx="4566101" cy="3774643"/>
          </a:xfrm>
          <a:prstGeom prst="rect">
            <a:avLst/>
          </a:prstGeom>
        </p:spPr>
      </p:pic>
      <p:sp>
        <p:nvSpPr>
          <p:cNvPr id="3" name="CuadroTexto 2"/>
          <p:cNvSpPr txBox="1"/>
          <p:nvPr/>
        </p:nvSpPr>
        <p:spPr>
          <a:xfrm>
            <a:off x="4676588" y="1801447"/>
            <a:ext cx="3266640" cy="584776"/>
          </a:xfrm>
          <a:prstGeom prst="rect">
            <a:avLst/>
          </a:prstGeom>
          <a:noFill/>
        </p:spPr>
        <p:txBody>
          <a:bodyPr wrap="none" rtlCol="0">
            <a:spAutoFit/>
          </a:bodyPr>
          <a:lstStyle/>
          <a:p>
            <a:r>
              <a:rPr lang="es-ES_trad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Tornillos de </a:t>
            </a:r>
            <a:r>
              <a:rPr lang="es-ES_tradnl"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Poller</a:t>
            </a:r>
            <a:endParaRPr lang="es-ES_trad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7"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5"/>
          <p:cNvSpPr txBox="1"/>
          <p:nvPr/>
        </p:nvSpPr>
        <p:spPr>
          <a:xfrm>
            <a:off x="1615369" y="1447800"/>
            <a:ext cx="2900409" cy="2862322"/>
          </a:xfrm>
          <a:prstGeom prst="rect">
            <a:avLst/>
          </a:prstGeom>
          <a:noFill/>
        </p:spPr>
        <p:txBody>
          <a:bodyPr wrap="none" rtlCol="0">
            <a:spAutoFit/>
          </a:bodyPr>
          <a:lstStyle/>
          <a:p>
            <a:r>
              <a:rPr lang="es-ES_tradnl" sz="1600" dirty="0">
                <a:solidFill>
                  <a:srgbClr val="F2F2F2"/>
                </a:solidFill>
              </a:rPr>
              <a:t>5- Clavo femoral anterógrado</a:t>
            </a:r>
          </a:p>
          <a:p>
            <a:r>
              <a:rPr lang="es-ES_tradnl" b="1" dirty="0">
                <a:solidFill>
                  <a:srgbClr val="3366FF"/>
                </a:solidFill>
              </a:rPr>
              <a:t>5- Clavo </a:t>
            </a:r>
            <a:r>
              <a:rPr lang="es-ES_tradnl" b="1" dirty="0" err="1">
                <a:solidFill>
                  <a:srgbClr val="3366FF"/>
                </a:solidFill>
              </a:rPr>
              <a:t>retrógado</a:t>
            </a:r>
            <a:r>
              <a:rPr lang="es-ES_tradnl" b="1" dirty="0">
                <a:solidFill>
                  <a:srgbClr val="3366FF"/>
                </a:solidFill>
              </a:rPr>
              <a:t> : </a:t>
            </a:r>
          </a:p>
          <a:p>
            <a:r>
              <a:rPr lang="es-ES_tradnl" sz="1600" dirty="0">
                <a:solidFill>
                  <a:schemeClr val="bg1">
                    <a:lumMod val="85000"/>
                  </a:schemeClr>
                </a:solidFill>
              </a:rPr>
              <a:t>	</a:t>
            </a:r>
            <a:r>
              <a:rPr lang="es-ES_tradnl" sz="1600" dirty="0">
                <a:solidFill>
                  <a:srgbClr val="F2F2F2"/>
                </a:solidFill>
              </a:rPr>
              <a:t>a- indicaciones</a:t>
            </a:r>
          </a:p>
          <a:p>
            <a:r>
              <a:rPr lang="es-ES_tradnl" sz="1600" dirty="0">
                <a:solidFill>
                  <a:srgbClr val="F2F2F2"/>
                </a:solidFill>
              </a:rPr>
              <a:t>	</a:t>
            </a:r>
            <a:r>
              <a:rPr lang="es-ES_tradnl" sz="1600" dirty="0">
                <a:solidFill>
                  <a:schemeClr val="bg1">
                    <a:lumMod val="95000"/>
                  </a:schemeClr>
                </a:solidFill>
              </a:rPr>
              <a:t>b- indicación límite</a:t>
            </a:r>
          </a:p>
          <a:p>
            <a:r>
              <a:rPr lang="es-ES_tradnl" sz="1600" dirty="0">
                <a:solidFill>
                  <a:schemeClr val="bg1">
                    <a:lumMod val="95000"/>
                  </a:schemeClr>
                </a:solidFill>
              </a:rPr>
              <a:t>	c- técnica básica: </a:t>
            </a:r>
          </a:p>
          <a:p>
            <a:r>
              <a:rPr lang="es-ES_tradnl" sz="1600" dirty="0">
                <a:solidFill>
                  <a:schemeClr val="bg1">
                    <a:lumMod val="95000"/>
                  </a:schemeClr>
                </a:solidFill>
              </a:rPr>
              <a:t>		- reducción</a:t>
            </a:r>
          </a:p>
          <a:p>
            <a:r>
              <a:rPr lang="es-ES_tradnl" sz="1600" dirty="0">
                <a:solidFill>
                  <a:schemeClr val="bg1">
                    <a:lumMod val="95000"/>
                  </a:schemeClr>
                </a:solidFill>
              </a:rPr>
              <a:t>		- abordaje retrógrado</a:t>
            </a:r>
          </a:p>
          <a:p>
            <a:r>
              <a:rPr lang="es-ES_tradnl" sz="1600" dirty="0">
                <a:solidFill>
                  <a:schemeClr val="bg1">
                    <a:lumMod val="95000"/>
                  </a:schemeClr>
                </a:solidFill>
              </a:rPr>
              <a:t>		- fresado</a:t>
            </a:r>
          </a:p>
          <a:p>
            <a:r>
              <a:rPr lang="es-ES_tradnl" sz="1600" dirty="0">
                <a:solidFill>
                  <a:schemeClr val="bg1">
                    <a:lumMod val="95000"/>
                  </a:schemeClr>
                </a:solidFill>
              </a:rPr>
              <a:t>		- bloqueos</a:t>
            </a:r>
          </a:p>
          <a:p>
            <a:r>
              <a:rPr lang="es-ES_tradnl" sz="1600" dirty="0">
                <a:solidFill>
                  <a:schemeClr val="bg1">
                    <a:lumMod val="95000"/>
                  </a:schemeClr>
                </a:solidFill>
              </a:rPr>
              <a:t>		- ¿hasta dónde?</a:t>
            </a:r>
          </a:p>
          <a:p>
            <a:r>
              <a:rPr lang="es-ES_tradnl" b="1" dirty="0">
                <a:solidFill>
                  <a:srgbClr val="3366FF"/>
                </a:solidFill>
              </a:rPr>
              <a:t>	d- trucos y tretas</a:t>
            </a:r>
          </a:p>
        </p:txBody>
      </p:sp>
    </p:spTree>
    <p:extLst>
      <p:ext uri="{BB962C8B-B14F-4D97-AF65-F5344CB8AC3E}">
        <p14:creationId xmlns:p14="http://schemas.microsoft.com/office/powerpoint/2010/main" val="318374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2015100" y="3594666"/>
            <a:ext cx="5532273" cy="2760837"/>
          </a:xfrm>
          <a:prstGeom prst="rect">
            <a:avLst/>
          </a:prstGeom>
        </p:spPr>
      </p:pic>
      <p:pic>
        <p:nvPicPr>
          <p:cNvPr id="12" name="Imagen 11"/>
          <p:cNvPicPr>
            <a:picLocks noChangeAspect="1"/>
          </p:cNvPicPr>
          <p:nvPr/>
        </p:nvPicPr>
        <p:blipFill>
          <a:blip r:embed="rId4"/>
          <a:stretch>
            <a:fillRect/>
          </a:stretch>
        </p:blipFill>
        <p:spPr>
          <a:xfrm>
            <a:off x="2020449" y="1630771"/>
            <a:ext cx="6073993" cy="2453072"/>
          </a:xfrm>
          <a:prstGeom prst="rect">
            <a:avLst/>
          </a:prstGeom>
        </p:spPr>
      </p:pic>
      <p:pic>
        <p:nvPicPr>
          <p:cNvPr id="13" name="Imagen 12"/>
          <p:cNvPicPr>
            <a:picLocks noChangeAspect="1"/>
          </p:cNvPicPr>
          <p:nvPr/>
        </p:nvPicPr>
        <p:blipFill>
          <a:blip r:embed="rId5"/>
          <a:stretch>
            <a:fillRect/>
          </a:stretch>
        </p:blipFill>
        <p:spPr>
          <a:xfrm>
            <a:off x="2015101" y="4405233"/>
            <a:ext cx="5535943" cy="2452767"/>
          </a:xfrm>
          <a:prstGeom prst="rect">
            <a:avLst/>
          </a:prstGeom>
        </p:spPr>
      </p:pic>
      <p:pic>
        <p:nvPicPr>
          <p:cNvPr id="14" name="Imagen 13"/>
          <p:cNvPicPr>
            <a:picLocks noChangeAspect="1"/>
          </p:cNvPicPr>
          <p:nvPr/>
        </p:nvPicPr>
        <p:blipFill>
          <a:blip r:embed="rId6"/>
          <a:stretch>
            <a:fillRect/>
          </a:stretch>
        </p:blipFill>
        <p:spPr>
          <a:xfrm>
            <a:off x="1461793" y="2564322"/>
            <a:ext cx="6788722" cy="1960053"/>
          </a:xfrm>
          <a:prstGeom prst="rect">
            <a:avLst/>
          </a:prstGeom>
        </p:spPr>
      </p:pic>
      <p:sp>
        <p:nvSpPr>
          <p:cNvPr id="8"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9"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839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93632" y="1204651"/>
            <a:ext cx="2173191" cy="461665"/>
          </a:xfrm>
          <a:prstGeom prst="rect">
            <a:avLst/>
          </a:prstGeom>
          <a:noFill/>
        </p:spPr>
        <p:txBody>
          <a:bodyPr wrap="none" rtlCol="0">
            <a:spAutoFit/>
          </a:bodyPr>
          <a:lstStyle/>
          <a:p>
            <a:r>
              <a:rPr lang="es-ES_tradnl" sz="2400" b="1" dirty="0">
                <a:ln w="18000">
                  <a:solidFill>
                    <a:schemeClr val="accent2">
                      <a:satMod val="140000"/>
                    </a:schemeClr>
                  </a:solidFill>
                  <a:prstDash val="solid"/>
                  <a:miter lim="800000"/>
                </a:ln>
                <a:effectLst>
                  <a:outerShdw blurRad="25500" dist="23000" dir="7020000" algn="tl">
                    <a:srgbClr val="000000">
                      <a:alpha val="50000"/>
                    </a:srgbClr>
                  </a:outerShdw>
                </a:effectLst>
              </a:rPr>
              <a:t>Complicaciones</a:t>
            </a:r>
          </a:p>
        </p:txBody>
      </p:sp>
      <p:sp>
        <p:nvSpPr>
          <p:cNvPr id="3" name="CuadroTexto 2"/>
          <p:cNvSpPr txBox="1"/>
          <p:nvPr/>
        </p:nvSpPr>
        <p:spPr>
          <a:xfrm>
            <a:off x="1202701" y="2794000"/>
            <a:ext cx="3926652" cy="1631216"/>
          </a:xfrm>
          <a:prstGeom prst="rect">
            <a:avLst/>
          </a:prstGeom>
          <a:noFill/>
        </p:spPr>
        <p:txBody>
          <a:bodyPr wrap="none" rtlCol="0">
            <a:spAutoFit/>
          </a:bodyPr>
          <a:lstStyle/>
          <a:p>
            <a:pPr marL="285750" indent="-285750">
              <a:buFontTx/>
              <a:buChar char="-"/>
            </a:pPr>
            <a:r>
              <a:rPr lang="es-ES_tradnl" sz="2000" dirty="0"/>
              <a:t>Retardo-pseudoartrosis</a:t>
            </a:r>
          </a:p>
          <a:p>
            <a:pPr marL="285750" indent="-285750">
              <a:buFontTx/>
              <a:buChar char="-"/>
            </a:pPr>
            <a:endParaRPr lang="es-ES_tradnl" sz="2000" dirty="0"/>
          </a:p>
          <a:p>
            <a:pPr marL="285750" indent="-285750">
              <a:buFontTx/>
              <a:buChar char="-"/>
            </a:pPr>
            <a:r>
              <a:rPr lang="es-ES_tradnl" sz="2000" dirty="0"/>
              <a:t>Infección material – osteomielitis</a:t>
            </a:r>
          </a:p>
          <a:p>
            <a:pPr marL="285750" indent="-285750">
              <a:buFontTx/>
              <a:buChar char="-"/>
            </a:pPr>
            <a:endParaRPr lang="es-ES_tradnl" sz="2000" dirty="0"/>
          </a:p>
          <a:p>
            <a:pPr marL="285750" indent="-285750">
              <a:buFontTx/>
              <a:buChar char="-"/>
            </a:pPr>
            <a:r>
              <a:rPr lang="es-ES_tradnl" sz="2000" dirty="0"/>
              <a:t>Consolidación viciosa</a:t>
            </a:r>
          </a:p>
        </p:txBody>
      </p:sp>
      <p:pic>
        <p:nvPicPr>
          <p:cNvPr id="4" name="Imagen 3"/>
          <p:cNvPicPr>
            <a:picLocks noChangeAspect="1"/>
          </p:cNvPicPr>
          <p:nvPr/>
        </p:nvPicPr>
        <p:blipFill rotWithShape="1">
          <a:blip r:embed="rId3"/>
          <a:srcRect b="23229"/>
          <a:stretch/>
        </p:blipFill>
        <p:spPr>
          <a:xfrm>
            <a:off x="5247585" y="1204651"/>
            <a:ext cx="3802823" cy="2581128"/>
          </a:xfrm>
          <a:prstGeom prst="rect">
            <a:avLst/>
          </a:prstGeom>
        </p:spPr>
      </p:pic>
      <p:grpSp>
        <p:nvGrpSpPr>
          <p:cNvPr id="10" name="Agrupar 9"/>
          <p:cNvGrpSpPr/>
          <p:nvPr/>
        </p:nvGrpSpPr>
        <p:grpSpPr>
          <a:xfrm>
            <a:off x="5129353" y="2300941"/>
            <a:ext cx="3730765" cy="3843786"/>
            <a:chOff x="0" y="2226831"/>
            <a:chExt cx="4219222" cy="4077171"/>
          </a:xfrm>
        </p:grpSpPr>
        <p:sp>
          <p:nvSpPr>
            <p:cNvPr id="7" name="Rectángulo 6"/>
            <p:cNvSpPr/>
            <p:nvPr/>
          </p:nvSpPr>
          <p:spPr>
            <a:xfrm>
              <a:off x="112889" y="5703838"/>
              <a:ext cx="4106333" cy="600164"/>
            </a:xfrm>
            <a:prstGeom prst="rect">
              <a:avLst/>
            </a:prstGeom>
          </p:spPr>
          <p:txBody>
            <a:bodyPr wrap="square">
              <a:spAutoFit/>
            </a:bodyPr>
            <a:lstStyle/>
            <a:p>
              <a:r>
                <a:rPr lang="es-ES_tradnl" sz="1100" b="1" dirty="0" err="1">
                  <a:solidFill>
                    <a:srgbClr val="FF00FF"/>
                  </a:solidFill>
                </a:rPr>
                <a:t>Seudoartrosis</a:t>
              </a:r>
              <a:r>
                <a:rPr lang="es-ES_tradnl" sz="1100" b="1" dirty="0">
                  <a:solidFill>
                    <a:srgbClr val="FF00FF"/>
                  </a:solidFill>
                </a:rPr>
                <a:t> infectada de fémur con gran defecto óseo</a:t>
              </a:r>
            </a:p>
            <a:p>
              <a:r>
                <a:rPr lang="es-ES_tradnl" sz="1100" b="1" dirty="0">
                  <a:solidFill>
                    <a:srgbClr val="FF00FF"/>
                  </a:solidFill>
                </a:rPr>
                <a:t>Guillermo Parra Sánchez y </a:t>
              </a:r>
              <a:r>
                <a:rPr lang="es-ES_tradnl" sz="1100" b="1" dirty="0" err="1">
                  <a:solidFill>
                    <a:srgbClr val="FF00FF"/>
                  </a:solidFill>
                </a:rPr>
                <a:t>cols</a:t>
              </a:r>
              <a:endParaRPr lang="es-ES_tradnl" sz="1100" b="1" dirty="0">
                <a:solidFill>
                  <a:srgbClr val="FF00FF"/>
                </a:solidFill>
              </a:endParaRPr>
            </a:p>
            <a:p>
              <a:r>
                <a:rPr lang="es-ES_tradnl" sz="1100" i="1" dirty="0">
                  <a:solidFill>
                    <a:srgbClr val="FF00FF"/>
                  </a:solidFill>
                </a:rPr>
                <a:t>HOSPITAL UNIVERSITARIO 12 DE OCTUBRE. Madrid (MADRID)</a:t>
              </a:r>
              <a:endParaRPr lang="es-ES_tradnl" sz="1100" dirty="0">
                <a:solidFill>
                  <a:srgbClr val="FF00FF"/>
                </a:solidFill>
              </a:endParaRPr>
            </a:p>
          </p:txBody>
        </p:sp>
        <p:pic>
          <p:nvPicPr>
            <p:cNvPr id="8" name="Imagen 7"/>
            <p:cNvPicPr>
              <a:picLocks noChangeAspect="1"/>
            </p:cNvPicPr>
            <p:nvPr/>
          </p:nvPicPr>
          <p:blipFill rotWithShape="1">
            <a:blip r:embed="rId4">
              <a:grayscl/>
              <a:extLst>
                <a:ext uri="{BEBA8EAE-BF5A-486C-A8C5-ECC9F3942E4B}">
                  <a14:imgProps xmlns:a14="http://schemas.microsoft.com/office/drawing/2010/main">
                    <a14:imgLayer r:embed="rId5">
                      <a14:imgEffect>
                        <a14:brightnessContrast contrast="20000"/>
                      </a14:imgEffect>
                    </a14:imgLayer>
                  </a14:imgProps>
                </a:ext>
              </a:extLst>
            </a:blip>
            <a:srcRect l="52984" t="14610" r="11111" b="13580"/>
            <a:stretch/>
          </p:blipFill>
          <p:spPr>
            <a:xfrm>
              <a:off x="0" y="2232504"/>
              <a:ext cx="2314186" cy="3471334"/>
            </a:xfrm>
            <a:prstGeom prst="rect">
              <a:avLst/>
            </a:prstGeom>
          </p:spPr>
        </p:pic>
        <p:pic>
          <p:nvPicPr>
            <p:cNvPr id="9" name="Imagen 8"/>
            <p:cNvPicPr>
              <a:picLocks noChangeAspect="1"/>
            </p:cNvPicPr>
            <p:nvPr/>
          </p:nvPicPr>
          <p:blipFill rotWithShape="1">
            <a:blip r:embed="rId6">
              <a:grayscl/>
            </a:blip>
            <a:srcRect l="9030" r="15683"/>
            <a:stretch/>
          </p:blipFill>
          <p:spPr>
            <a:xfrm>
              <a:off x="2224219" y="2226831"/>
              <a:ext cx="1964649" cy="3477007"/>
            </a:xfrm>
            <a:prstGeom prst="rect">
              <a:avLst/>
            </a:prstGeom>
          </p:spPr>
        </p:pic>
      </p:grpSp>
      <p:pic>
        <p:nvPicPr>
          <p:cNvPr id="11" name="Imagen 10"/>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5748618" y="2794002"/>
            <a:ext cx="1949576" cy="3645647"/>
          </a:xfrm>
          <a:prstGeom prst="rect">
            <a:avLst/>
          </a:prstGeom>
        </p:spPr>
      </p:pic>
      <p:sp>
        <p:nvSpPr>
          <p:cNvPr id="12"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b="1" dirty="0"/>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3"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73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DBE9B05-8469-49BD-AED4-4A330287D8B7}"/>
              </a:ext>
            </a:extLst>
          </p:cNvPr>
          <p:cNvSpPr txBox="1"/>
          <p:nvPr/>
        </p:nvSpPr>
        <p:spPr>
          <a:xfrm>
            <a:off x="1879544" y="1490008"/>
            <a:ext cx="2593980" cy="1938992"/>
          </a:xfrm>
          <a:prstGeom prst="rect">
            <a:avLst/>
          </a:prstGeom>
          <a:noFill/>
        </p:spPr>
        <p:txBody>
          <a:bodyPr wrap="none" rtlCol="0">
            <a:spAutoFit/>
          </a:bodyPr>
          <a:lstStyle/>
          <a:p>
            <a:pPr marL="285750" indent="-285750">
              <a:buFont typeface="Arial"/>
              <a:buChar char="•"/>
            </a:pPr>
            <a:r>
              <a:rPr lang="es-ES_tradnl" sz="2000" dirty="0">
                <a:solidFill>
                  <a:schemeClr val="bg1">
                    <a:lumMod val="85000"/>
                  </a:schemeClr>
                </a:solidFill>
              </a:rPr>
              <a:t>Anatomía</a:t>
            </a:r>
          </a:p>
          <a:p>
            <a:pPr marL="285750" indent="-285750">
              <a:buFont typeface="Arial"/>
              <a:buChar char="•"/>
            </a:pPr>
            <a:endParaRPr lang="es-ES_tradnl" sz="2000" dirty="0">
              <a:solidFill>
                <a:schemeClr val="bg1">
                  <a:lumMod val="85000"/>
                </a:schemeClr>
              </a:solidFill>
            </a:endParaRPr>
          </a:p>
          <a:p>
            <a:pPr marL="285750" indent="-285750">
              <a:buFont typeface="Arial"/>
              <a:buChar char="•"/>
            </a:pPr>
            <a:r>
              <a:rPr lang="es-ES_tradnl" sz="2000" dirty="0">
                <a:solidFill>
                  <a:schemeClr val="bg1">
                    <a:lumMod val="85000"/>
                  </a:schemeClr>
                </a:solidFill>
              </a:rPr>
              <a:t>Epidemiología</a:t>
            </a:r>
          </a:p>
          <a:p>
            <a:pPr marL="285750" indent="-285750">
              <a:buFont typeface="Arial"/>
              <a:buChar char="•"/>
            </a:pPr>
            <a:endParaRPr lang="es-ES_tradnl" sz="2000" dirty="0"/>
          </a:p>
          <a:p>
            <a:pPr marL="285750" indent="-285750">
              <a:buFont typeface="Arial"/>
              <a:buChar char="•"/>
            </a:pPr>
            <a:r>
              <a:rPr lang="es-ES_tradnl" sz="2000" b="1" i="1" dirty="0"/>
              <a:t>Dificultad técnica</a:t>
            </a:r>
          </a:p>
          <a:p>
            <a:pPr marL="285750" indent="-285750">
              <a:buFont typeface="Arial"/>
              <a:buChar char="•"/>
            </a:pPr>
            <a:endParaRPr lang="es-ES_tradnl" sz="2000" dirty="0"/>
          </a:p>
        </p:txBody>
      </p:sp>
      <p:sp>
        <p:nvSpPr>
          <p:cNvPr id="8" name="CuadroTexto 7">
            <a:extLst>
              <a:ext uri="{FF2B5EF4-FFF2-40B4-BE49-F238E27FC236}">
                <a16:creationId xmlns:a16="http://schemas.microsoft.com/office/drawing/2014/main" id="{43193AC1-01FD-4286-A360-2F0AB2488413}"/>
              </a:ext>
            </a:extLst>
          </p:cNvPr>
          <p:cNvSpPr txBox="1"/>
          <p:nvPr/>
        </p:nvSpPr>
        <p:spPr>
          <a:xfrm>
            <a:off x="2253182" y="4060017"/>
            <a:ext cx="5108099" cy="1323439"/>
          </a:xfrm>
          <a:prstGeom prst="rect">
            <a:avLst/>
          </a:prstGeom>
          <a:solidFill>
            <a:schemeClr val="bg1"/>
          </a:solidFill>
          <a:ln>
            <a:solidFill>
              <a:srgbClr val="4F81BD"/>
            </a:solidFill>
          </a:ln>
        </p:spPr>
        <p:txBody>
          <a:bodyPr wrap="square" rtlCol="0">
            <a:spAutoFit/>
          </a:bodyPr>
          <a:lstStyle/>
          <a:p>
            <a:pPr algn="ctr"/>
            <a:r>
              <a:rPr lang="es-ES_tradnl" sz="2000" i="1" dirty="0">
                <a:solidFill>
                  <a:srgbClr val="000090"/>
                </a:solidFill>
              </a:rPr>
              <a:t>“…Las fracturas distales de fémur han</a:t>
            </a:r>
          </a:p>
          <a:p>
            <a:pPr algn="ctr"/>
            <a:r>
              <a:rPr lang="es-ES_tradnl" sz="2000" i="1" dirty="0">
                <a:solidFill>
                  <a:srgbClr val="000090"/>
                </a:solidFill>
              </a:rPr>
              <a:t>Sido, históricamente, difíciles de tratar. </a:t>
            </a:r>
          </a:p>
          <a:p>
            <a:pPr algn="ctr"/>
            <a:r>
              <a:rPr lang="es-ES_tradnl" sz="2000" i="1" dirty="0">
                <a:solidFill>
                  <a:srgbClr val="000090"/>
                </a:solidFill>
              </a:rPr>
              <a:t>Todavía hoy siguen siendo en ocasiones un reto para muchos cirujanos…”</a:t>
            </a:r>
          </a:p>
        </p:txBody>
      </p:sp>
      <p:grpSp>
        <p:nvGrpSpPr>
          <p:cNvPr id="3" name="Grupo 11">
            <a:extLst>
              <a:ext uri="{FF2B5EF4-FFF2-40B4-BE49-F238E27FC236}">
                <a16:creationId xmlns:a16="http://schemas.microsoft.com/office/drawing/2014/main" id="{EA311447-EC18-4172-A3AE-C7C4F098C04C}"/>
              </a:ext>
            </a:extLst>
          </p:cNvPr>
          <p:cNvGrpSpPr/>
          <p:nvPr/>
        </p:nvGrpSpPr>
        <p:grpSpPr>
          <a:xfrm>
            <a:off x="5834460" y="1559146"/>
            <a:ext cx="1996059" cy="1780262"/>
            <a:chOff x="5196316" y="1266248"/>
            <a:chExt cx="2953800" cy="2665050"/>
          </a:xfrm>
        </p:grpSpPr>
        <p:sp>
          <p:nvSpPr>
            <p:cNvPr id="9" name="CuadroTexto 8">
              <a:extLst>
                <a:ext uri="{FF2B5EF4-FFF2-40B4-BE49-F238E27FC236}">
                  <a16:creationId xmlns:a16="http://schemas.microsoft.com/office/drawing/2014/main" id="{EF895A7A-9963-4ED8-A28B-623CAE6FEB6B}"/>
                </a:ext>
              </a:extLst>
            </p:cNvPr>
            <p:cNvSpPr txBox="1"/>
            <p:nvPr/>
          </p:nvSpPr>
          <p:spPr>
            <a:xfrm>
              <a:off x="5196316" y="3424483"/>
              <a:ext cx="2953800" cy="506815"/>
            </a:xfrm>
            <a:prstGeom prst="rect">
              <a:avLst/>
            </a:prstGeom>
            <a:solidFill>
              <a:srgbClr val="FF0000"/>
            </a:solidFill>
          </p:spPr>
          <p:txBody>
            <a:bodyPr wrap="none" rtlCol="0">
              <a:spAutoFit/>
            </a:bodyPr>
            <a:lstStyle/>
            <a:p>
              <a:r>
                <a:rPr lang="es-ES" sz="1600" dirty="0">
                  <a:solidFill>
                    <a:schemeClr val="bg1"/>
                  </a:solidFill>
                </a:rPr>
                <a:t>Implicación docente</a:t>
              </a:r>
            </a:p>
          </p:txBody>
        </p:sp>
        <p:pic>
          <p:nvPicPr>
            <p:cNvPr id="1026" name="Picture 2" descr="Resultado de imagen de formaciÃ³n MIR">
              <a:extLst>
                <a:ext uri="{FF2B5EF4-FFF2-40B4-BE49-F238E27FC236}">
                  <a16:creationId xmlns:a16="http://schemas.microsoft.com/office/drawing/2014/main" id="{3A247901-B875-4D2F-A765-88E0BEA85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05" y="1266248"/>
              <a:ext cx="2740189" cy="205171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4"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1517267E-9F09-4147-9E14-D34A898CAC4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artisticGlowDiffused/>
                    </a14:imgEffect>
                  </a14:imgLayer>
                </a14:imgProps>
              </a:ext>
            </a:extLst>
          </a:blip>
          <a:stretch>
            <a:fillRect/>
          </a:stretch>
        </p:blipFill>
        <p:spPr>
          <a:xfrm>
            <a:off x="5732489" y="1253694"/>
            <a:ext cx="2200000" cy="2085714"/>
          </a:xfrm>
          <a:prstGeom prst="rect">
            <a:avLst/>
          </a:prstGeom>
        </p:spPr>
      </p:pic>
    </p:spTree>
    <p:extLst>
      <p:ext uri="{BB962C8B-B14F-4D97-AF65-F5344CB8AC3E}">
        <p14:creationId xmlns:p14="http://schemas.microsoft.com/office/powerpoint/2010/main" val="14177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07035" y="1204653"/>
            <a:ext cx="2680842" cy="461665"/>
          </a:xfrm>
          <a:prstGeom prst="rect">
            <a:avLst/>
          </a:prstGeom>
          <a:noFill/>
        </p:spPr>
        <p:txBody>
          <a:bodyPr wrap="none" rtlCol="0">
            <a:spAutoFit/>
          </a:bodyPr>
          <a:lstStyle/>
          <a:p>
            <a:r>
              <a:rPr lang="es-ES_tradnl"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para llevar a casa …</a:t>
            </a:r>
          </a:p>
        </p:txBody>
      </p:sp>
      <p:pic>
        <p:nvPicPr>
          <p:cNvPr id="3074" name="Picture 2" descr="Resultado de imagen de por fin">
            <a:extLst>
              <a:ext uri="{FF2B5EF4-FFF2-40B4-BE49-F238E27FC236}">
                <a16:creationId xmlns:a16="http://schemas.microsoft.com/office/drawing/2014/main" id="{6E8DFB65-E318-40B2-BC2A-B956A309E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2259542"/>
            <a:ext cx="6810375"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871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07035" y="1204653"/>
            <a:ext cx="2680842" cy="461665"/>
          </a:xfrm>
          <a:prstGeom prst="rect">
            <a:avLst/>
          </a:prstGeom>
          <a:noFill/>
        </p:spPr>
        <p:txBody>
          <a:bodyPr wrap="none" rtlCol="0">
            <a:spAutoFit/>
          </a:bodyPr>
          <a:lstStyle/>
          <a:p>
            <a:r>
              <a:rPr lang="es-ES_tradnl"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para llevar a casa …</a:t>
            </a:r>
          </a:p>
        </p:txBody>
      </p:sp>
      <p:sp>
        <p:nvSpPr>
          <p:cNvPr id="6" name="CuadroTexto 5"/>
          <p:cNvSpPr txBox="1"/>
          <p:nvPr/>
        </p:nvSpPr>
        <p:spPr>
          <a:xfrm>
            <a:off x="1528325" y="2228672"/>
            <a:ext cx="6087350" cy="1200328"/>
          </a:xfrm>
          <a:prstGeom prst="rect">
            <a:avLst/>
          </a:prstGeom>
          <a:noFill/>
        </p:spPr>
        <p:txBody>
          <a:bodyPr wrap="square" rtlCol="0">
            <a:spAutoFit/>
          </a:bodyPr>
          <a:lstStyle/>
          <a:p>
            <a:pPr algn="ctr"/>
            <a:r>
              <a:rPr lang="es-ES_tradnl" sz="2400" dirty="0"/>
              <a:t>1- El clavo endomedular es un sistema adecuado para el tratamiento de las fracturas distales de fémur, anterógrado o retrógrado.</a:t>
            </a:r>
          </a:p>
        </p:txBody>
      </p:sp>
      <p:pic>
        <p:nvPicPr>
          <p:cNvPr id="4" name="Imagen 3"/>
          <p:cNvPicPr>
            <a:picLocks noChangeAspect="1"/>
          </p:cNvPicPr>
          <p:nvPr/>
        </p:nvPicPr>
        <p:blipFill>
          <a:blip r:embed="rId3"/>
          <a:stretch>
            <a:fillRect/>
          </a:stretch>
        </p:blipFill>
        <p:spPr>
          <a:xfrm>
            <a:off x="1866348" y="4170101"/>
            <a:ext cx="2352875" cy="1827123"/>
          </a:xfrm>
          <a:prstGeom prst="rect">
            <a:avLst/>
          </a:prstGeom>
        </p:spPr>
      </p:pic>
      <p:pic>
        <p:nvPicPr>
          <p:cNvPr id="5" name="Imagen 4"/>
          <p:cNvPicPr>
            <a:picLocks noChangeAspect="1"/>
          </p:cNvPicPr>
          <p:nvPr/>
        </p:nvPicPr>
        <p:blipFill>
          <a:blip r:embed="rId4"/>
          <a:stretch>
            <a:fillRect/>
          </a:stretch>
        </p:blipFill>
        <p:spPr>
          <a:xfrm>
            <a:off x="5290257" y="3852335"/>
            <a:ext cx="1673962" cy="2370667"/>
          </a:xfrm>
          <a:prstGeom prst="rect">
            <a:avLst/>
          </a:prstGeom>
        </p:spPr>
      </p:pic>
    </p:spTree>
    <p:extLst>
      <p:ext uri="{BB962C8B-B14F-4D97-AF65-F5344CB8AC3E}">
        <p14:creationId xmlns:p14="http://schemas.microsoft.com/office/powerpoint/2010/main" val="2994489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07035" y="1204653"/>
            <a:ext cx="2680842" cy="461665"/>
          </a:xfrm>
          <a:prstGeom prst="rect">
            <a:avLst/>
          </a:prstGeom>
          <a:noFill/>
        </p:spPr>
        <p:txBody>
          <a:bodyPr wrap="none" rtlCol="0">
            <a:spAutoFit/>
          </a:bodyPr>
          <a:lstStyle/>
          <a:p>
            <a:r>
              <a:rPr lang="es-ES_tradnl"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para llevar a casa …</a:t>
            </a:r>
          </a:p>
        </p:txBody>
      </p:sp>
      <p:sp>
        <p:nvSpPr>
          <p:cNvPr id="7" name="CuadroTexto 6"/>
          <p:cNvSpPr txBox="1"/>
          <p:nvPr/>
        </p:nvSpPr>
        <p:spPr>
          <a:xfrm>
            <a:off x="919767" y="2556522"/>
            <a:ext cx="6093456" cy="830997"/>
          </a:xfrm>
          <a:prstGeom prst="rect">
            <a:avLst/>
          </a:prstGeom>
          <a:noFill/>
        </p:spPr>
        <p:txBody>
          <a:bodyPr wrap="square" rtlCol="0">
            <a:spAutoFit/>
          </a:bodyPr>
          <a:lstStyle/>
          <a:p>
            <a:pPr algn="ctr"/>
            <a:r>
              <a:rPr lang="es-ES_tradnl" sz="2400" dirty="0"/>
              <a:t>2- Otros sistemas (placas, osteotaxis…)</a:t>
            </a:r>
          </a:p>
          <a:p>
            <a:pPr algn="ctr"/>
            <a:r>
              <a:rPr lang="es-ES_tradnl" sz="2400" dirty="0"/>
              <a:t> también pueden serlo.</a:t>
            </a:r>
          </a:p>
        </p:txBody>
      </p:sp>
      <p:pic>
        <p:nvPicPr>
          <p:cNvPr id="5" name="Imagen 4"/>
          <p:cNvPicPr>
            <a:picLocks noChangeAspect="1"/>
          </p:cNvPicPr>
          <p:nvPr/>
        </p:nvPicPr>
        <p:blipFill>
          <a:blip r:embed="rId3"/>
          <a:stretch>
            <a:fillRect/>
          </a:stretch>
        </p:blipFill>
        <p:spPr>
          <a:xfrm>
            <a:off x="4930423" y="2754490"/>
            <a:ext cx="5422900" cy="3594100"/>
          </a:xfrm>
          <a:prstGeom prst="rect">
            <a:avLst/>
          </a:prstGeom>
        </p:spPr>
      </p:pic>
      <p:pic>
        <p:nvPicPr>
          <p:cNvPr id="4" name="Imagen 3">
            <a:extLst>
              <a:ext uri="{FF2B5EF4-FFF2-40B4-BE49-F238E27FC236}">
                <a16:creationId xmlns:a16="http://schemas.microsoft.com/office/drawing/2014/main" id="{48099AA6-7063-4475-B538-B1AFC1D85893}"/>
              </a:ext>
            </a:extLst>
          </p:cNvPr>
          <p:cNvPicPr>
            <a:picLocks noChangeAspect="1"/>
          </p:cNvPicPr>
          <p:nvPr/>
        </p:nvPicPr>
        <p:blipFill>
          <a:blip r:embed="rId4"/>
          <a:stretch>
            <a:fillRect/>
          </a:stretch>
        </p:blipFill>
        <p:spPr>
          <a:xfrm>
            <a:off x="2530123" y="3748347"/>
            <a:ext cx="3024010" cy="2400008"/>
          </a:xfrm>
          <a:prstGeom prst="rect">
            <a:avLst/>
          </a:prstGeom>
        </p:spPr>
      </p:pic>
    </p:spTree>
    <p:extLst>
      <p:ext uri="{BB962C8B-B14F-4D97-AF65-F5344CB8AC3E}">
        <p14:creationId xmlns:p14="http://schemas.microsoft.com/office/powerpoint/2010/main" val="316680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07035" y="1204653"/>
            <a:ext cx="2680842" cy="461665"/>
          </a:xfrm>
          <a:prstGeom prst="rect">
            <a:avLst/>
          </a:prstGeom>
          <a:noFill/>
        </p:spPr>
        <p:txBody>
          <a:bodyPr wrap="none" rtlCol="0">
            <a:spAutoFit/>
          </a:bodyPr>
          <a:lstStyle/>
          <a:p>
            <a:r>
              <a:rPr lang="es-ES_tradnl"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para llevar a casa …</a:t>
            </a:r>
          </a:p>
        </p:txBody>
      </p:sp>
      <p:sp>
        <p:nvSpPr>
          <p:cNvPr id="6" name="CuadroTexto 5"/>
          <p:cNvSpPr txBox="1"/>
          <p:nvPr/>
        </p:nvSpPr>
        <p:spPr>
          <a:xfrm>
            <a:off x="1240414" y="2532505"/>
            <a:ext cx="6663175" cy="1508105"/>
          </a:xfrm>
          <a:prstGeom prst="rect">
            <a:avLst/>
          </a:prstGeom>
          <a:noFill/>
        </p:spPr>
        <p:txBody>
          <a:bodyPr wrap="square" rtlCol="0">
            <a:spAutoFit/>
          </a:bodyPr>
          <a:lstStyle/>
          <a:p>
            <a:pPr algn="ctr"/>
            <a:r>
              <a:rPr lang="es-ES_tradnl" sz="2400" dirty="0"/>
              <a:t>3- Hay que realizar correctamente la técnica, apoyándose en recursos mecánicos </a:t>
            </a:r>
          </a:p>
          <a:p>
            <a:pPr algn="ctr"/>
            <a:endParaRPr lang="es-ES_tradnl" sz="2400" dirty="0"/>
          </a:p>
          <a:p>
            <a:pPr algn="ctr"/>
            <a:r>
              <a:rPr lang="es-ES_tradnl" sz="2000" i="1" dirty="0"/>
              <a:t>(</a:t>
            </a:r>
            <a:r>
              <a:rPr lang="es-ES_tradnl" sz="2000" i="1" dirty="0" err="1"/>
              <a:t>Poller</a:t>
            </a:r>
            <a:r>
              <a:rPr lang="es-ES_tradnl" sz="2000" i="1" dirty="0"/>
              <a:t>, tracción esquelética, cerrojos múltiples…)</a:t>
            </a:r>
          </a:p>
        </p:txBody>
      </p:sp>
      <p:pic>
        <p:nvPicPr>
          <p:cNvPr id="5" name="Imagen 4"/>
          <p:cNvPicPr>
            <a:picLocks noChangeAspect="1"/>
          </p:cNvPicPr>
          <p:nvPr/>
        </p:nvPicPr>
        <p:blipFill>
          <a:blip r:embed="rId3"/>
          <a:stretch>
            <a:fillRect/>
          </a:stretch>
        </p:blipFill>
        <p:spPr>
          <a:xfrm>
            <a:off x="3807181" y="4480875"/>
            <a:ext cx="2626059" cy="1782829"/>
          </a:xfrm>
          <a:prstGeom prst="rect">
            <a:avLst/>
          </a:prstGeom>
        </p:spPr>
      </p:pic>
      <p:pic>
        <p:nvPicPr>
          <p:cNvPr id="7" name="Imagen 6"/>
          <p:cNvPicPr>
            <a:picLocks noChangeAspect="1"/>
          </p:cNvPicPr>
          <p:nvPr/>
        </p:nvPicPr>
        <p:blipFill rotWithShape="1">
          <a:blip r:embed="rId4"/>
          <a:srcRect l="46991" t="31173" r="2315" b="13580"/>
          <a:stretch/>
        </p:blipFill>
        <p:spPr>
          <a:xfrm>
            <a:off x="6575779" y="4480875"/>
            <a:ext cx="2181226" cy="1782829"/>
          </a:xfrm>
          <a:prstGeom prst="rect">
            <a:avLst/>
          </a:prstGeom>
        </p:spPr>
      </p:pic>
      <p:pic>
        <p:nvPicPr>
          <p:cNvPr id="14" name="Imagen 13"/>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13566" t="27984" r="15895" b="24486"/>
          <a:stretch/>
        </p:blipFill>
        <p:spPr>
          <a:xfrm>
            <a:off x="266745" y="4726730"/>
            <a:ext cx="3232810" cy="1633745"/>
          </a:xfrm>
          <a:prstGeom prst="rect">
            <a:avLst/>
          </a:prstGeom>
        </p:spPr>
      </p:pic>
    </p:spTree>
    <p:extLst>
      <p:ext uri="{BB962C8B-B14F-4D97-AF65-F5344CB8AC3E}">
        <p14:creationId xmlns:p14="http://schemas.microsoft.com/office/powerpoint/2010/main" val="1109902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97516" y="1454623"/>
            <a:ext cx="8748971" cy="3888432"/>
          </a:xfrm>
          <a:prstGeom prst="rect">
            <a:avLst/>
          </a:prstGeom>
          <a:ln>
            <a:noFill/>
          </a:ln>
          <a:effectLst>
            <a:softEdge rad="112500"/>
          </a:effectLst>
        </p:spPr>
      </p:pic>
    </p:spTree>
    <p:extLst>
      <p:ext uri="{BB962C8B-B14F-4D97-AF65-F5344CB8AC3E}">
        <p14:creationId xmlns:p14="http://schemas.microsoft.com/office/powerpoint/2010/main" val="19632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DBE9B05-8469-49BD-AED4-4A330287D8B7}"/>
              </a:ext>
            </a:extLst>
          </p:cNvPr>
          <p:cNvSpPr txBox="1"/>
          <p:nvPr/>
        </p:nvSpPr>
        <p:spPr>
          <a:xfrm>
            <a:off x="1879544" y="1490008"/>
            <a:ext cx="2593980" cy="1938992"/>
          </a:xfrm>
          <a:prstGeom prst="rect">
            <a:avLst/>
          </a:prstGeom>
          <a:noFill/>
        </p:spPr>
        <p:txBody>
          <a:bodyPr wrap="none" rtlCol="0">
            <a:spAutoFit/>
          </a:bodyPr>
          <a:lstStyle/>
          <a:p>
            <a:pPr marL="285750" indent="-285750">
              <a:buFont typeface="Arial"/>
              <a:buChar char="•"/>
            </a:pPr>
            <a:r>
              <a:rPr lang="es-ES_tradnl" sz="2000" dirty="0">
                <a:solidFill>
                  <a:schemeClr val="bg1">
                    <a:lumMod val="85000"/>
                  </a:schemeClr>
                </a:solidFill>
              </a:rPr>
              <a:t>Anatomía</a:t>
            </a:r>
          </a:p>
          <a:p>
            <a:pPr marL="285750" indent="-285750">
              <a:buFont typeface="Arial"/>
              <a:buChar char="•"/>
            </a:pPr>
            <a:endParaRPr lang="es-ES_tradnl" sz="2000" dirty="0">
              <a:solidFill>
                <a:schemeClr val="bg1">
                  <a:lumMod val="85000"/>
                </a:schemeClr>
              </a:solidFill>
            </a:endParaRPr>
          </a:p>
          <a:p>
            <a:pPr marL="285750" indent="-285750">
              <a:buFont typeface="Arial"/>
              <a:buChar char="•"/>
            </a:pPr>
            <a:r>
              <a:rPr lang="es-ES_tradnl" sz="2000" dirty="0">
                <a:solidFill>
                  <a:schemeClr val="bg1">
                    <a:lumMod val="85000"/>
                  </a:schemeClr>
                </a:solidFill>
              </a:rPr>
              <a:t>Epidemiología</a:t>
            </a:r>
          </a:p>
          <a:p>
            <a:pPr marL="285750" indent="-285750">
              <a:buFont typeface="Arial"/>
              <a:buChar char="•"/>
            </a:pPr>
            <a:endParaRPr lang="es-ES_tradnl" sz="2000" dirty="0"/>
          </a:p>
          <a:p>
            <a:pPr marL="285750" indent="-285750">
              <a:buFont typeface="Arial"/>
              <a:buChar char="•"/>
            </a:pPr>
            <a:r>
              <a:rPr lang="es-ES_tradnl" sz="2000" b="1" i="1" dirty="0"/>
              <a:t>Dificultad técnica</a:t>
            </a:r>
          </a:p>
          <a:p>
            <a:pPr marL="285750" indent="-285750">
              <a:buFont typeface="Arial"/>
              <a:buChar char="•"/>
            </a:pPr>
            <a:endParaRPr lang="es-ES_tradnl" sz="2000" dirty="0"/>
          </a:p>
        </p:txBody>
      </p:sp>
      <p:sp>
        <p:nvSpPr>
          <p:cNvPr id="3" name="CuadroTexto 2">
            <a:extLst>
              <a:ext uri="{FF2B5EF4-FFF2-40B4-BE49-F238E27FC236}">
                <a16:creationId xmlns:a16="http://schemas.microsoft.com/office/drawing/2014/main" id="{23846E44-5D8A-4BB4-A8E6-DA722B730A34}"/>
              </a:ext>
            </a:extLst>
          </p:cNvPr>
          <p:cNvSpPr txBox="1"/>
          <p:nvPr/>
        </p:nvSpPr>
        <p:spPr>
          <a:xfrm>
            <a:off x="1730517" y="4001478"/>
            <a:ext cx="5682966" cy="400110"/>
          </a:xfrm>
          <a:prstGeom prst="rect">
            <a:avLst/>
          </a:prstGeom>
          <a:noFill/>
        </p:spPr>
        <p:txBody>
          <a:bodyPr wrap="none" rtlCol="0">
            <a:spAutoFit/>
          </a:bodyPr>
          <a:lstStyle/>
          <a:p>
            <a:r>
              <a:rPr lang="es-ES" sz="2000" b="1" i="1" dirty="0">
                <a:solidFill>
                  <a:schemeClr val="accent1">
                    <a:lumMod val="75000"/>
                  </a:schemeClr>
                </a:solidFill>
              </a:rPr>
              <a:t>Complicaciones postoperatorias frecuentes: </a:t>
            </a:r>
          </a:p>
        </p:txBody>
      </p:sp>
      <p:sp>
        <p:nvSpPr>
          <p:cNvPr id="6" name="CuadroTexto 5">
            <a:extLst>
              <a:ext uri="{FF2B5EF4-FFF2-40B4-BE49-F238E27FC236}">
                <a16:creationId xmlns:a16="http://schemas.microsoft.com/office/drawing/2014/main" id="{930C7278-4A5A-439B-9BE7-E28251224279}"/>
              </a:ext>
            </a:extLst>
          </p:cNvPr>
          <p:cNvSpPr txBox="1"/>
          <p:nvPr/>
        </p:nvSpPr>
        <p:spPr>
          <a:xfrm>
            <a:off x="3063933" y="4573567"/>
            <a:ext cx="3151825" cy="1323439"/>
          </a:xfrm>
          <a:prstGeom prst="rect">
            <a:avLst/>
          </a:prstGeom>
          <a:noFill/>
        </p:spPr>
        <p:txBody>
          <a:bodyPr wrap="none" rtlCol="0">
            <a:spAutoFit/>
          </a:bodyPr>
          <a:lstStyle/>
          <a:p>
            <a:pPr marL="285750" indent="-285750">
              <a:buFontTx/>
              <a:buChar char="-"/>
            </a:pPr>
            <a:r>
              <a:rPr lang="es-ES" sz="2000" dirty="0">
                <a:solidFill>
                  <a:srgbClr val="002060"/>
                </a:solidFill>
              </a:rPr>
              <a:t>Infección</a:t>
            </a:r>
          </a:p>
          <a:p>
            <a:pPr marL="285750" indent="-285750">
              <a:buFontTx/>
              <a:buChar char="-"/>
            </a:pPr>
            <a:r>
              <a:rPr lang="es-ES" sz="2000" dirty="0">
                <a:solidFill>
                  <a:srgbClr val="002060"/>
                </a:solidFill>
              </a:rPr>
              <a:t>Retardo-pseudoartrosis</a:t>
            </a:r>
          </a:p>
          <a:p>
            <a:pPr marL="285750" indent="-285750">
              <a:buFontTx/>
              <a:buChar char="-"/>
            </a:pPr>
            <a:r>
              <a:rPr lang="es-ES" sz="2000" dirty="0">
                <a:solidFill>
                  <a:srgbClr val="002060"/>
                </a:solidFill>
              </a:rPr>
              <a:t>Rigidez articular</a:t>
            </a:r>
          </a:p>
          <a:p>
            <a:pPr marL="285750" indent="-285750">
              <a:buFontTx/>
              <a:buChar char="-"/>
            </a:pPr>
            <a:r>
              <a:rPr lang="es-ES" sz="2000" dirty="0">
                <a:solidFill>
                  <a:srgbClr val="002060"/>
                </a:solidFill>
              </a:rPr>
              <a:t>Artrosis postraumática</a:t>
            </a:r>
          </a:p>
        </p:txBody>
      </p:sp>
      <p:pic>
        <p:nvPicPr>
          <p:cNvPr id="8" name="Picture 2" descr="Picture 2">
            <a:extLst>
              <a:ext uri="{FF2B5EF4-FFF2-40B4-BE49-F238E27FC236}">
                <a16:creationId xmlns:a16="http://schemas.microsoft.com/office/drawing/2014/main" id="{B38A15DD-6380-4D39-9C2E-12CD38C356F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576999" y="1381883"/>
            <a:ext cx="2805619" cy="2155242"/>
          </a:xfrm>
          <a:prstGeom prst="rect">
            <a:avLst/>
          </a:prstGeom>
          <a:ln>
            <a:noFill/>
          </a:ln>
          <a:effectLst/>
        </p:spPr>
      </p:pic>
      <p:sp>
        <p:nvSpPr>
          <p:cNvPr id="11"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b="1" dirty="0"/>
              <a:t>Introducción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2"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43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11504" y="2144450"/>
            <a:ext cx="6727923" cy="4042132"/>
          </a:xfrm>
          <a:prstGeom prst="rect">
            <a:avLst/>
          </a:prstGeom>
          <a:noFill/>
        </p:spPr>
        <p:txBody>
          <a:bodyPr wrap="none" rtlCol="0">
            <a:spAutoFit/>
          </a:bodyPr>
          <a:lstStyle/>
          <a:p>
            <a:pPr>
              <a:lnSpc>
                <a:spcPct val="80000"/>
              </a:lnSpc>
            </a:pPr>
            <a:r>
              <a:rPr lang="es-ES_tradnl" sz="2000" dirty="0">
                <a:solidFill>
                  <a:schemeClr val="accent1">
                    <a:lumMod val="20000"/>
                    <a:lumOff val="80000"/>
                  </a:schemeClr>
                </a:solidFill>
              </a:rPr>
              <a:t>1- Clasificación de las fracturas distales de fémur</a:t>
            </a:r>
          </a:p>
          <a:p>
            <a:pPr>
              <a:lnSpc>
                <a:spcPct val="80000"/>
              </a:lnSpc>
            </a:pPr>
            <a:r>
              <a:rPr lang="es-ES_tradnl" sz="2000" dirty="0">
                <a:solidFill>
                  <a:schemeClr val="accent1">
                    <a:lumMod val="20000"/>
                    <a:lumOff val="80000"/>
                  </a:schemeClr>
                </a:solidFill>
              </a:rPr>
              <a:t>     Clasificación de las fracturas periprotésicas de fémur en PTR</a:t>
            </a:r>
          </a:p>
          <a:p>
            <a:pPr>
              <a:lnSpc>
                <a:spcPct val="80000"/>
              </a:lnSpc>
            </a:pPr>
            <a:endParaRPr lang="es-ES_tradnl" sz="2000" dirty="0">
              <a:solidFill>
                <a:schemeClr val="accent1">
                  <a:lumMod val="20000"/>
                  <a:lumOff val="80000"/>
                </a:schemeClr>
              </a:solidFill>
            </a:endParaRPr>
          </a:p>
          <a:p>
            <a:pPr>
              <a:lnSpc>
                <a:spcPct val="80000"/>
              </a:lnSpc>
            </a:pPr>
            <a:r>
              <a:rPr lang="es-ES_tradnl" sz="2000" dirty="0">
                <a:solidFill>
                  <a:schemeClr val="accent1">
                    <a:lumMod val="20000"/>
                    <a:lumOff val="80000"/>
                  </a:schemeClr>
                </a:solidFill>
              </a:rPr>
              <a:t>2- Diagnóstico y clínica de la fractura</a:t>
            </a:r>
          </a:p>
          <a:p>
            <a:pPr>
              <a:lnSpc>
                <a:spcPct val="80000"/>
              </a:lnSpc>
            </a:pPr>
            <a:endParaRPr lang="es-ES_tradnl" sz="2000" dirty="0">
              <a:solidFill>
                <a:schemeClr val="accent1">
                  <a:lumMod val="20000"/>
                  <a:lumOff val="80000"/>
                </a:schemeClr>
              </a:solidFill>
            </a:endParaRPr>
          </a:p>
          <a:p>
            <a:pPr>
              <a:lnSpc>
                <a:spcPct val="80000"/>
              </a:lnSpc>
            </a:pPr>
            <a:r>
              <a:rPr lang="es-ES_tradnl" sz="2000" dirty="0">
                <a:solidFill>
                  <a:schemeClr val="accent1">
                    <a:lumMod val="20000"/>
                    <a:lumOff val="80000"/>
                  </a:schemeClr>
                </a:solidFill>
              </a:rPr>
              <a:t>3- Tipos de tratamiento que se pueden utilizar.</a:t>
            </a:r>
          </a:p>
          <a:p>
            <a:pPr>
              <a:lnSpc>
                <a:spcPct val="80000"/>
              </a:lnSpc>
            </a:pPr>
            <a:endParaRPr lang="es-ES_tradnl" sz="2000" dirty="0">
              <a:solidFill>
                <a:schemeClr val="accent1">
                  <a:lumMod val="20000"/>
                  <a:lumOff val="80000"/>
                </a:schemeClr>
              </a:solidFill>
            </a:endParaRPr>
          </a:p>
          <a:p>
            <a:pPr>
              <a:lnSpc>
                <a:spcPct val="80000"/>
              </a:lnSpc>
            </a:pPr>
            <a:r>
              <a:rPr lang="es-ES_tradnl" sz="2000" dirty="0">
                <a:solidFill>
                  <a:schemeClr val="accent1">
                    <a:lumMod val="20000"/>
                    <a:lumOff val="80000"/>
                  </a:schemeClr>
                </a:solidFill>
              </a:rPr>
              <a:t>4- Clavo femoral anterógrado</a:t>
            </a:r>
          </a:p>
          <a:p>
            <a:pPr>
              <a:lnSpc>
                <a:spcPct val="80000"/>
              </a:lnSpc>
            </a:pPr>
            <a:endParaRPr lang="es-ES_tradnl" sz="2000" dirty="0">
              <a:solidFill>
                <a:schemeClr val="accent1">
                  <a:lumMod val="20000"/>
                  <a:lumOff val="80000"/>
                </a:schemeClr>
              </a:solidFill>
            </a:endParaRPr>
          </a:p>
          <a:p>
            <a:pPr>
              <a:lnSpc>
                <a:spcPct val="80000"/>
              </a:lnSpc>
            </a:pPr>
            <a:r>
              <a:rPr lang="es-ES_tradnl" sz="2000" dirty="0">
                <a:solidFill>
                  <a:schemeClr val="accent1">
                    <a:lumMod val="20000"/>
                    <a:lumOff val="80000"/>
                  </a:schemeClr>
                </a:solidFill>
              </a:rPr>
              <a:t>5- Clavo retrógrado : </a:t>
            </a:r>
          </a:p>
          <a:p>
            <a:pPr>
              <a:lnSpc>
                <a:spcPct val="80000"/>
              </a:lnSpc>
            </a:pPr>
            <a:r>
              <a:rPr lang="es-ES_tradnl" sz="2000" dirty="0">
                <a:solidFill>
                  <a:schemeClr val="accent1">
                    <a:lumMod val="20000"/>
                    <a:lumOff val="80000"/>
                  </a:schemeClr>
                </a:solidFill>
              </a:rPr>
              <a:t>	a- indicaciones</a:t>
            </a:r>
          </a:p>
          <a:p>
            <a:pPr>
              <a:lnSpc>
                <a:spcPct val="80000"/>
              </a:lnSpc>
            </a:pPr>
            <a:r>
              <a:rPr lang="es-ES_tradnl" sz="2000" dirty="0">
                <a:solidFill>
                  <a:schemeClr val="accent1">
                    <a:lumMod val="20000"/>
                    <a:lumOff val="80000"/>
                  </a:schemeClr>
                </a:solidFill>
              </a:rPr>
              <a:t>	b- indicación límite</a:t>
            </a:r>
          </a:p>
          <a:p>
            <a:pPr>
              <a:lnSpc>
                <a:spcPct val="80000"/>
              </a:lnSpc>
            </a:pPr>
            <a:r>
              <a:rPr lang="es-ES_tradnl" sz="2000" dirty="0">
                <a:solidFill>
                  <a:schemeClr val="accent1">
                    <a:lumMod val="20000"/>
                    <a:lumOff val="80000"/>
                  </a:schemeClr>
                </a:solidFill>
              </a:rPr>
              <a:t>	c- técnica básica</a:t>
            </a:r>
          </a:p>
          <a:p>
            <a:pPr>
              <a:lnSpc>
                <a:spcPct val="80000"/>
              </a:lnSpc>
            </a:pPr>
            <a:r>
              <a:rPr lang="es-ES_tradnl" sz="2000" dirty="0">
                <a:solidFill>
                  <a:schemeClr val="accent1">
                    <a:lumMod val="20000"/>
                    <a:lumOff val="80000"/>
                  </a:schemeClr>
                </a:solidFill>
              </a:rPr>
              <a:t>	d- trucos y tretas</a:t>
            </a:r>
          </a:p>
          <a:p>
            <a:pPr>
              <a:lnSpc>
                <a:spcPct val="80000"/>
              </a:lnSpc>
            </a:pPr>
            <a:endParaRPr lang="es-ES_tradnl" sz="2000" dirty="0">
              <a:solidFill>
                <a:schemeClr val="accent1">
                  <a:lumMod val="20000"/>
                  <a:lumOff val="80000"/>
                </a:schemeClr>
              </a:solidFill>
            </a:endParaRPr>
          </a:p>
          <a:p>
            <a:pPr>
              <a:lnSpc>
                <a:spcPct val="80000"/>
              </a:lnSpc>
            </a:pPr>
            <a:r>
              <a:rPr lang="es-ES_tradnl" sz="2000" dirty="0">
                <a:solidFill>
                  <a:schemeClr val="accent1">
                    <a:lumMod val="20000"/>
                    <a:lumOff val="80000"/>
                  </a:schemeClr>
                </a:solidFill>
              </a:rPr>
              <a:t>6- Complicaciones</a:t>
            </a:r>
          </a:p>
        </p:txBody>
      </p:sp>
      <p:sp>
        <p:nvSpPr>
          <p:cNvPr id="9" name="CuadroTexto 8"/>
          <p:cNvSpPr txBox="1"/>
          <p:nvPr/>
        </p:nvSpPr>
        <p:spPr>
          <a:xfrm>
            <a:off x="1628601" y="1134434"/>
            <a:ext cx="5886798" cy="461665"/>
          </a:xfrm>
          <a:prstGeom prst="rect">
            <a:avLst/>
          </a:prstGeom>
          <a:noFill/>
        </p:spPr>
        <p:txBody>
          <a:bodyPr wrap="none" rtlCol="0">
            <a:spAutoFit/>
          </a:bodyPr>
          <a:lstStyle/>
          <a:p>
            <a:r>
              <a:rPr lang="es-ES_tradnl" sz="2400" i="1" dirty="0">
                <a:effectLst>
                  <a:outerShdw blurRad="38100" dist="38100" dir="2700000" algn="tl">
                    <a:srgbClr val="000000">
                      <a:alpha val="43137"/>
                    </a:srgbClr>
                  </a:outerShdw>
                </a:effectLst>
              </a:rPr>
              <a:t>Objetivos de esta charla:              … aprender…</a:t>
            </a:r>
          </a:p>
        </p:txBody>
      </p:sp>
    </p:spTree>
    <p:extLst>
      <p:ext uri="{BB962C8B-B14F-4D97-AF65-F5344CB8AC3E}">
        <p14:creationId xmlns:p14="http://schemas.microsoft.com/office/powerpoint/2010/main" val="9162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6">
                                            <p:txEl>
                                              <p:pRg st="0" end="0"/>
                                            </p:txEl>
                                          </p:spTgt>
                                        </p:tgtEl>
                                        <p:attrNameLst>
                                          <p:attrName>style.color</p:attrName>
                                        </p:attrNameLst>
                                      </p:cBhvr>
                                      <p:to>
                                        <a:schemeClr val="tx2"/>
                                      </p:to>
                                    </p:animClr>
                                  </p:childTnLst>
                                </p:cTn>
                              </p:par>
                              <p:par>
                                <p:cTn id="7" presetID="3" presetClass="emph" presetSubtype="2" fill="hold" grpId="0" nodeType="withEffect">
                                  <p:stCondLst>
                                    <p:cond delay="0"/>
                                  </p:stCondLst>
                                  <p:childTnLst>
                                    <p:animClr clrSpc="rgb" dir="cw">
                                      <p:cBhvr override="childStyle">
                                        <p:cTn id="8" dur="500" fill="hold"/>
                                        <p:tgtEl>
                                          <p:spTgt spid="6">
                                            <p:txEl>
                                              <p:pRg st="1" end="1"/>
                                            </p:txEl>
                                          </p:spTgt>
                                        </p:tgtEl>
                                        <p:attrNameLst>
                                          <p:attrName>style.color</p:attrName>
                                        </p:attrNameLst>
                                      </p:cBhvr>
                                      <p:to>
                                        <a:schemeClr val="tx2"/>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500" fill="hold"/>
                                        <p:tgtEl>
                                          <p:spTgt spid="6">
                                            <p:txEl>
                                              <p:pRg st="3" end="3"/>
                                            </p:txEl>
                                          </p:spTgt>
                                        </p:tgtEl>
                                        <p:attrNameLst>
                                          <p:attrName>style.color</p:attrName>
                                        </p:attrNameLst>
                                      </p:cBhvr>
                                      <p:to>
                                        <a:schemeClr val="tx2"/>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500" fill="hold"/>
                                        <p:tgtEl>
                                          <p:spTgt spid="6">
                                            <p:txEl>
                                              <p:pRg st="5" end="5"/>
                                            </p:txEl>
                                          </p:spTgt>
                                        </p:tgtEl>
                                        <p:attrNameLst>
                                          <p:attrName>style.color</p:attrName>
                                        </p:attrNameLst>
                                      </p:cBhvr>
                                      <p:to>
                                        <a:schemeClr val="tx2"/>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500" fill="hold"/>
                                        <p:tgtEl>
                                          <p:spTgt spid="6">
                                            <p:txEl>
                                              <p:pRg st="7" end="7"/>
                                            </p:txEl>
                                          </p:spTgt>
                                        </p:tgtEl>
                                        <p:attrNameLst>
                                          <p:attrName>style.color</p:attrName>
                                        </p:attrNameLst>
                                      </p:cBhvr>
                                      <p:to>
                                        <a:schemeClr val="tx2"/>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500" fill="hold"/>
                                        <p:tgtEl>
                                          <p:spTgt spid="6">
                                            <p:txEl>
                                              <p:pRg st="9" end="9"/>
                                            </p:txEl>
                                          </p:spTgt>
                                        </p:tgtEl>
                                        <p:attrNameLst>
                                          <p:attrName>style.color</p:attrName>
                                        </p:attrNameLst>
                                      </p:cBhvr>
                                      <p:to>
                                        <a:schemeClr val="tx2"/>
                                      </p:to>
                                    </p:animClr>
                                  </p:childTnLst>
                                </p:cTn>
                              </p:par>
                              <p:par>
                                <p:cTn id="25" presetID="3" presetClass="emph" presetSubtype="2" fill="hold" grpId="0" nodeType="withEffect">
                                  <p:stCondLst>
                                    <p:cond delay="0"/>
                                  </p:stCondLst>
                                  <p:childTnLst>
                                    <p:animClr clrSpc="rgb" dir="cw">
                                      <p:cBhvr override="childStyle">
                                        <p:cTn id="26" dur="500" fill="hold"/>
                                        <p:tgtEl>
                                          <p:spTgt spid="6">
                                            <p:txEl>
                                              <p:pRg st="10" end="10"/>
                                            </p:txEl>
                                          </p:spTgt>
                                        </p:tgtEl>
                                        <p:attrNameLst>
                                          <p:attrName>style.color</p:attrName>
                                        </p:attrNameLst>
                                      </p:cBhvr>
                                      <p:to>
                                        <a:schemeClr val="tx2"/>
                                      </p:to>
                                    </p:animClr>
                                  </p:childTnLst>
                                </p:cTn>
                              </p:par>
                              <p:par>
                                <p:cTn id="27" presetID="3" presetClass="emph" presetSubtype="2" fill="hold" grpId="0" nodeType="withEffect">
                                  <p:stCondLst>
                                    <p:cond delay="0"/>
                                  </p:stCondLst>
                                  <p:childTnLst>
                                    <p:animClr clrSpc="rgb" dir="cw">
                                      <p:cBhvr override="childStyle">
                                        <p:cTn id="28" dur="500" fill="hold"/>
                                        <p:tgtEl>
                                          <p:spTgt spid="6">
                                            <p:txEl>
                                              <p:pRg st="11" end="11"/>
                                            </p:txEl>
                                          </p:spTgt>
                                        </p:tgtEl>
                                        <p:attrNameLst>
                                          <p:attrName>style.color</p:attrName>
                                        </p:attrNameLst>
                                      </p:cBhvr>
                                      <p:to>
                                        <a:schemeClr val="tx2"/>
                                      </p:to>
                                    </p:animClr>
                                  </p:childTnLst>
                                </p:cTn>
                              </p:par>
                              <p:par>
                                <p:cTn id="29" presetID="3" presetClass="emph" presetSubtype="2" fill="hold" grpId="0" nodeType="withEffect">
                                  <p:stCondLst>
                                    <p:cond delay="0"/>
                                  </p:stCondLst>
                                  <p:childTnLst>
                                    <p:animClr clrSpc="rgb" dir="cw">
                                      <p:cBhvr override="childStyle">
                                        <p:cTn id="30" dur="500" fill="hold"/>
                                        <p:tgtEl>
                                          <p:spTgt spid="6">
                                            <p:txEl>
                                              <p:pRg st="12" end="12"/>
                                            </p:txEl>
                                          </p:spTgt>
                                        </p:tgtEl>
                                        <p:attrNameLst>
                                          <p:attrName>style.color</p:attrName>
                                        </p:attrNameLst>
                                      </p:cBhvr>
                                      <p:to>
                                        <a:schemeClr val="tx2"/>
                                      </p:to>
                                    </p:animClr>
                                  </p:childTnLst>
                                </p:cTn>
                              </p:par>
                              <p:par>
                                <p:cTn id="31" presetID="3" presetClass="emph" presetSubtype="2" fill="hold" grpId="0" nodeType="withEffect">
                                  <p:stCondLst>
                                    <p:cond delay="0"/>
                                  </p:stCondLst>
                                  <p:childTnLst>
                                    <p:animClr clrSpc="rgb" dir="cw">
                                      <p:cBhvr override="childStyle">
                                        <p:cTn id="32" dur="500" fill="hold"/>
                                        <p:tgtEl>
                                          <p:spTgt spid="6">
                                            <p:txEl>
                                              <p:pRg st="13" end="13"/>
                                            </p:txEl>
                                          </p:spTgt>
                                        </p:tgtEl>
                                        <p:attrNameLst>
                                          <p:attrName>style.color</p:attrName>
                                        </p:attrNameLst>
                                      </p:cBhvr>
                                      <p:to>
                                        <a:schemeClr val="tx2"/>
                                      </p:to>
                                    </p:animClr>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grpId="0" nodeType="clickEffect">
                                  <p:stCondLst>
                                    <p:cond delay="0"/>
                                  </p:stCondLst>
                                  <p:childTnLst>
                                    <p:animClr clrSpc="rgb" dir="cw">
                                      <p:cBhvr override="childStyle">
                                        <p:cTn id="36" dur="500" fill="hold"/>
                                        <p:tgtEl>
                                          <p:spTgt spid="6">
                                            <p:txEl>
                                              <p:pRg st="15" end="15"/>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3" cstate="print"/>
          <a:stretch>
            <a:fillRect/>
          </a:stretch>
        </p:blipFill>
        <p:spPr>
          <a:xfrm>
            <a:off x="4100381" y="1076000"/>
            <a:ext cx="3829553" cy="938799"/>
          </a:xfrm>
          <a:prstGeom prst="rect">
            <a:avLst/>
          </a:prstGeom>
        </p:spPr>
      </p:pic>
      <p:sp>
        <p:nvSpPr>
          <p:cNvPr id="2" name="CuadroTexto 1"/>
          <p:cNvSpPr txBox="1"/>
          <p:nvPr/>
        </p:nvSpPr>
        <p:spPr>
          <a:xfrm>
            <a:off x="2744019" y="6144786"/>
            <a:ext cx="4025333" cy="338554"/>
          </a:xfrm>
          <a:prstGeom prst="rect">
            <a:avLst/>
          </a:prstGeom>
          <a:noFill/>
        </p:spPr>
        <p:txBody>
          <a:bodyPr wrap="none" rtlCol="0">
            <a:spAutoFit/>
          </a:bodyPr>
          <a:lstStyle/>
          <a:p>
            <a:r>
              <a:rPr lang="es-ES_tradnl" sz="1600" dirty="0">
                <a:solidFill>
                  <a:srgbClr val="FF0000"/>
                </a:solidFill>
              </a:rPr>
              <a:t>Clasificación AO (revisada en enero 2018)</a:t>
            </a:r>
          </a:p>
        </p:txBody>
      </p:sp>
      <p:pic>
        <p:nvPicPr>
          <p:cNvPr id="16" name="Imagen 15"/>
          <p:cNvPicPr>
            <a:picLocks noChangeAspect="1"/>
          </p:cNvPicPr>
          <p:nvPr/>
        </p:nvPicPr>
        <p:blipFill>
          <a:blip r:embed="rId4" cstate="print"/>
          <a:stretch>
            <a:fillRect/>
          </a:stretch>
        </p:blipFill>
        <p:spPr>
          <a:xfrm>
            <a:off x="1297978" y="2398774"/>
            <a:ext cx="2879501" cy="3383226"/>
          </a:xfrm>
          <a:prstGeom prst="rect">
            <a:avLst/>
          </a:prstGeom>
          <a:ln w="28575">
            <a:solidFill>
              <a:srgbClr val="FF0000"/>
            </a:solidFill>
          </a:ln>
        </p:spPr>
      </p:pic>
      <p:pic>
        <p:nvPicPr>
          <p:cNvPr id="3" name="Imagen 2"/>
          <p:cNvPicPr>
            <a:picLocks noChangeAspect="1"/>
          </p:cNvPicPr>
          <p:nvPr/>
        </p:nvPicPr>
        <p:blipFill>
          <a:blip r:embed="rId5" cstate="print"/>
          <a:stretch>
            <a:fillRect/>
          </a:stretch>
        </p:blipFill>
        <p:spPr>
          <a:xfrm>
            <a:off x="4511521" y="3180359"/>
            <a:ext cx="1284656" cy="1887818"/>
          </a:xfrm>
          <a:prstGeom prst="rect">
            <a:avLst/>
          </a:prstGeom>
        </p:spPr>
      </p:pic>
      <p:sp>
        <p:nvSpPr>
          <p:cNvPr id="4" name="Llamada con línea 1 3"/>
          <p:cNvSpPr/>
          <p:nvPr/>
        </p:nvSpPr>
        <p:spPr>
          <a:xfrm>
            <a:off x="4617896" y="3034827"/>
            <a:ext cx="968388" cy="707138"/>
          </a:xfrm>
          <a:prstGeom prst="borderCallout1">
            <a:avLst>
              <a:gd name="adj1" fmla="val 18750"/>
              <a:gd name="adj2" fmla="val -619"/>
              <a:gd name="adj3" fmla="val -11327"/>
              <a:gd name="adj4" fmla="val -44505"/>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 name="Llamada con línea 1 4"/>
          <p:cNvSpPr/>
          <p:nvPr/>
        </p:nvSpPr>
        <p:spPr>
          <a:xfrm>
            <a:off x="4459762" y="3761117"/>
            <a:ext cx="1284656" cy="1307060"/>
          </a:xfrm>
          <a:prstGeom prst="borderCallout1">
            <a:avLst>
              <a:gd name="adj1" fmla="val 97321"/>
              <a:gd name="adj2" fmla="val 71918"/>
              <a:gd name="adj3" fmla="val 127806"/>
              <a:gd name="adj4" fmla="val 111700"/>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2" name="Imagen 11">
            <a:extLst>
              <a:ext uri="{FF2B5EF4-FFF2-40B4-BE49-F238E27FC236}">
                <a16:creationId xmlns:a16="http://schemas.microsoft.com/office/drawing/2014/main" id="{BE22269A-6A6C-40CE-A91C-2E9C7C348BC8}"/>
              </a:ext>
            </a:extLst>
          </p:cNvPr>
          <p:cNvPicPr>
            <a:picLocks noChangeAspect="1"/>
          </p:cNvPicPr>
          <p:nvPr/>
        </p:nvPicPr>
        <p:blipFill>
          <a:blip r:embed="rId6"/>
          <a:stretch>
            <a:fillRect/>
          </a:stretch>
        </p:blipFill>
        <p:spPr>
          <a:xfrm>
            <a:off x="5902552" y="2453888"/>
            <a:ext cx="3032706" cy="3070015"/>
          </a:xfrm>
          <a:prstGeom prst="rect">
            <a:avLst/>
          </a:prstGeom>
          <a:ln w="28575">
            <a:solidFill>
              <a:schemeClr val="accent1"/>
            </a:solidFill>
          </a:ln>
        </p:spPr>
      </p:pic>
      <p:sp>
        <p:nvSpPr>
          <p:cNvPr id="14"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b="1" dirty="0"/>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15"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uadroTexto 5">
            <a:extLst>
              <a:ext uri="{FF2B5EF4-FFF2-40B4-BE49-F238E27FC236}">
                <a16:creationId xmlns:a16="http://schemas.microsoft.com/office/drawing/2014/main" id="{FF8F7592-4181-480E-83D3-3176418D3210}"/>
              </a:ext>
            </a:extLst>
          </p:cNvPr>
          <p:cNvSpPr txBox="1"/>
          <p:nvPr/>
        </p:nvSpPr>
        <p:spPr>
          <a:xfrm>
            <a:off x="1562414" y="1118330"/>
            <a:ext cx="1574277" cy="369332"/>
          </a:xfrm>
          <a:prstGeom prst="rect">
            <a:avLst/>
          </a:prstGeom>
          <a:noFill/>
          <a:ln>
            <a:solidFill>
              <a:srgbClr val="4691BD"/>
            </a:solidFill>
          </a:ln>
        </p:spPr>
        <p:txBody>
          <a:bodyPr wrap="none" rtlCol="0">
            <a:spAutoFit/>
          </a:bodyPr>
          <a:lstStyle/>
          <a:p>
            <a:pPr algn="ctr"/>
            <a:r>
              <a:rPr lang="es-ES_tradnl" b="1" i="1" dirty="0">
                <a:solidFill>
                  <a:srgbClr val="4691BD"/>
                </a:solidFill>
              </a:rPr>
              <a:t>Clasificaciones</a:t>
            </a:r>
          </a:p>
        </p:txBody>
      </p:sp>
    </p:spTree>
    <p:extLst>
      <p:ext uri="{BB962C8B-B14F-4D97-AF65-F5344CB8AC3E}">
        <p14:creationId xmlns:p14="http://schemas.microsoft.com/office/powerpoint/2010/main" val="15559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n de protesis de rodila">
            <a:extLst>
              <a:ext uri="{FF2B5EF4-FFF2-40B4-BE49-F238E27FC236}">
                <a16:creationId xmlns:a16="http://schemas.microsoft.com/office/drawing/2014/main" id="{8089BADD-7225-4492-B78B-2B7487268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846" y="2114387"/>
            <a:ext cx="5494280" cy="412071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1">
            <a:extLst>
              <a:ext uri="{FF2B5EF4-FFF2-40B4-BE49-F238E27FC236}">
                <a16:creationId xmlns:a16="http://schemas.microsoft.com/office/drawing/2014/main" id="{58EF2C93-C709-4FB6-B257-A834DC54EB9E}"/>
              </a:ext>
            </a:extLst>
          </p:cNvPr>
          <p:cNvSpPr txBox="1"/>
          <p:nvPr/>
        </p:nvSpPr>
        <p:spPr>
          <a:xfrm>
            <a:off x="-50739" y="2114387"/>
            <a:ext cx="996516" cy="3323987"/>
          </a:xfrm>
          <a:prstGeom prst="rect">
            <a:avLst/>
          </a:prstGeom>
          <a:noFill/>
        </p:spPr>
        <p:txBody>
          <a:bodyPr wrap="square" rtlCol="0">
            <a:spAutoFit/>
          </a:bodyPr>
          <a:lstStyle/>
          <a:p>
            <a:pPr>
              <a:lnSpc>
                <a:spcPct val="200000"/>
              </a:lnSpc>
            </a:pPr>
            <a:r>
              <a:rPr lang="es-ES" sz="1050" dirty="0">
                <a:solidFill>
                  <a:schemeClr val="bg1">
                    <a:lumMod val="85000"/>
                  </a:schemeClr>
                </a:solidFill>
              </a:rPr>
              <a:t>Introducción</a:t>
            </a:r>
          </a:p>
          <a:p>
            <a:pPr>
              <a:lnSpc>
                <a:spcPct val="200000"/>
              </a:lnSpc>
            </a:pPr>
            <a:endParaRPr lang="es-ES" sz="1050" dirty="0">
              <a:solidFill>
                <a:schemeClr val="bg1">
                  <a:lumMod val="85000"/>
                </a:schemeClr>
              </a:solidFill>
            </a:endParaRPr>
          </a:p>
          <a:p>
            <a:pPr>
              <a:lnSpc>
                <a:spcPct val="200000"/>
              </a:lnSpc>
            </a:pPr>
            <a:r>
              <a:rPr lang="es-ES" sz="1050" b="1" dirty="0"/>
              <a:t>Clasificación</a:t>
            </a:r>
          </a:p>
          <a:p>
            <a:pPr>
              <a:lnSpc>
                <a:spcPct val="200000"/>
              </a:lnSpc>
            </a:pPr>
            <a:endParaRPr lang="es-ES" sz="1050" dirty="0">
              <a:solidFill>
                <a:schemeClr val="bg1">
                  <a:lumMod val="85000"/>
                </a:schemeClr>
              </a:solidFill>
            </a:endParaRPr>
          </a:p>
          <a:p>
            <a:pPr>
              <a:lnSpc>
                <a:spcPct val="200000"/>
              </a:lnSpc>
            </a:pPr>
            <a:r>
              <a:rPr lang="es-ES" sz="1050" dirty="0">
                <a:solidFill>
                  <a:schemeClr val="bg1">
                    <a:lumMod val="85000"/>
                  </a:schemeClr>
                </a:solidFill>
              </a:rPr>
              <a:t>Clavos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Placas</a:t>
            </a:r>
          </a:p>
          <a:p>
            <a:endParaRPr lang="es-ES" sz="1050" dirty="0">
              <a:solidFill>
                <a:schemeClr val="bg1">
                  <a:lumMod val="85000"/>
                </a:schemeClr>
              </a:solidFill>
            </a:endParaRPr>
          </a:p>
          <a:p>
            <a:endParaRPr lang="es-ES" sz="1050" dirty="0">
              <a:solidFill>
                <a:schemeClr val="bg1">
                  <a:lumMod val="85000"/>
                </a:schemeClr>
              </a:solidFill>
            </a:endParaRPr>
          </a:p>
          <a:p>
            <a:r>
              <a:rPr lang="es-ES" sz="1050" dirty="0">
                <a:solidFill>
                  <a:schemeClr val="bg1">
                    <a:lumMod val="85000"/>
                  </a:schemeClr>
                </a:solidFill>
              </a:rPr>
              <a:t>Otras técnicas</a:t>
            </a:r>
          </a:p>
          <a:p>
            <a:pPr>
              <a:lnSpc>
                <a:spcPct val="250000"/>
              </a:lnSpc>
            </a:pPr>
            <a:endParaRPr lang="es-ES" sz="1050" dirty="0">
              <a:solidFill>
                <a:schemeClr val="bg1">
                  <a:lumMod val="85000"/>
                </a:schemeClr>
              </a:solidFill>
            </a:endParaRPr>
          </a:p>
          <a:p>
            <a:r>
              <a:rPr lang="es-ES" sz="1050" dirty="0">
                <a:solidFill>
                  <a:schemeClr val="bg1">
                    <a:lumMod val="85000"/>
                  </a:schemeClr>
                </a:solidFill>
              </a:rPr>
              <a:t>Conclusiones</a:t>
            </a:r>
          </a:p>
        </p:txBody>
      </p:sp>
      <p:cxnSp>
        <p:nvCxnSpPr>
          <p:cNvPr id="8" name="Conector recto 19">
            <a:extLst>
              <a:ext uri="{FF2B5EF4-FFF2-40B4-BE49-F238E27FC236}">
                <a16:creationId xmlns:a16="http://schemas.microsoft.com/office/drawing/2014/main" id="{3A1EAA91-85BC-4270-88F2-911C77E58C2D}"/>
              </a:ext>
            </a:extLst>
          </p:cNvPr>
          <p:cNvCxnSpPr>
            <a:cxnSpLocks/>
          </p:cNvCxnSpPr>
          <p:nvPr/>
        </p:nvCxnSpPr>
        <p:spPr>
          <a:xfrm>
            <a:off x="878457" y="1285461"/>
            <a:ext cx="0" cy="503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F8F7592-4181-480E-83D3-3176418D3210}"/>
              </a:ext>
            </a:extLst>
          </p:cNvPr>
          <p:cNvSpPr txBox="1"/>
          <p:nvPr/>
        </p:nvSpPr>
        <p:spPr>
          <a:xfrm>
            <a:off x="1562414" y="1118330"/>
            <a:ext cx="1574277" cy="369332"/>
          </a:xfrm>
          <a:prstGeom prst="rect">
            <a:avLst/>
          </a:prstGeom>
          <a:noFill/>
          <a:ln>
            <a:solidFill>
              <a:srgbClr val="4691BD"/>
            </a:solidFill>
          </a:ln>
        </p:spPr>
        <p:txBody>
          <a:bodyPr wrap="none" rtlCol="0">
            <a:spAutoFit/>
          </a:bodyPr>
          <a:lstStyle/>
          <a:p>
            <a:pPr algn="ctr"/>
            <a:r>
              <a:rPr lang="es-ES_tradnl" b="1" i="1" dirty="0">
                <a:solidFill>
                  <a:srgbClr val="4691BD"/>
                </a:solidFill>
              </a:rPr>
              <a:t>Clasificaciones</a:t>
            </a:r>
          </a:p>
        </p:txBody>
      </p:sp>
    </p:spTree>
    <p:extLst>
      <p:ext uri="{BB962C8B-B14F-4D97-AF65-F5344CB8AC3E}">
        <p14:creationId xmlns:p14="http://schemas.microsoft.com/office/powerpoint/2010/main" val="25207842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8569</TotalTime>
  <Words>3201</Words>
  <Application>Microsoft Office PowerPoint</Application>
  <PresentationFormat>Presentación en pantalla (4:3)</PresentationFormat>
  <Paragraphs>1118</Paragraphs>
  <Slides>54</Slides>
  <Notes>53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54</vt:i4>
      </vt:variant>
    </vt:vector>
  </HeadingPairs>
  <TitlesOfParts>
    <vt:vector size="58" baseType="lpstr">
      <vt:lpstr>Arial</vt:lpstr>
      <vt:lpstr>Calibri</vt:lpstr>
      <vt:lpstr>Wingdings</vt:lpstr>
      <vt:lpstr>Tema de Office</vt:lpstr>
      <vt:lpstr>Enclavados en las fracturas del fémur distal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Domicilio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Enclavado endomedular distal de fémur</dc:title>
  <dc:creator>Antonio Gómez</dc:creator>
  <cp:lastModifiedBy>agr29</cp:lastModifiedBy>
  <cp:revision>267</cp:revision>
  <dcterms:created xsi:type="dcterms:W3CDTF">2018-01-30T11:35:59Z</dcterms:created>
  <dcterms:modified xsi:type="dcterms:W3CDTF">2018-11-09T02:02:36Z</dcterms:modified>
</cp:coreProperties>
</file>