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407"/>
    <p:restoredTop sz="50000"/>
  </p:normalViewPr>
  <p:slideViewPr>
    <p:cSldViewPr snapToGrid="0" snapToObjects="1">
      <p:cViewPr varScale="1">
        <p:scale>
          <a:sx n="34" d="100"/>
          <a:sy n="34" d="100"/>
        </p:scale>
        <p:origin x="10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3269095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r>
              <a:t>Descripción somera de la región (Sheehan, Shyu 2015)</a:t>
            </a:r>
          </a:p>
          <a:p>
            <a:r>
              <a:t>No se pueden entender las indicaciones de los clavos trocantéricos sin conocer la anatomía de la región y comprender los distintos tipos de fracturas</a:t>
            </a:r>
          </a:p>
          <a:p>
            <a:r>
              <a:t>La región de interés cuando indicamos un clava gamma largo es la región SUBTROCANTÉREA. Esta zona se ha descrito hasta los 5-7 cm dislates al trocánter menor aunque otros autores lo consideran incluso hasta el istmo femoral. (Bedi A, Toan Le, 2004 Orthop Clin North Am)</a:t>
            </a:r>
          </a:p>
        </p:txBody>
      </p:sp>
    </p:spTree>
    <p:extLst>
      <p:ext uri="{BB962C8B-B14F-4D97-AF65-F5344CB8AC3E}">
        <p14:creationId xmlns:p14="http://schemas.microsoft.com/office/powerpoint/2010/main" val="1458677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endParaRPr/>
          </a:p>
          <a:p>
            <a:r>
              <a:t>En ocasiones difícil de clasificar</a:t>
            </a:r>
          </a:p>
        </p:txBody>
      </p:sp>
    </p:spTree>
    <p:extLst>
      <p:ext uri="{BB962C8B-B14F-4D97-AF65-F5344CB8AC3E}">
        <p14:creationId xmlns:p14="http://schemas.microsoft.com/office/powerpoint/2010/main" val="66552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endParaRPr/>
          </a:p>
          <a:p>
            <a:r>
              <a:t>En ocasiones difícil de clasificar</a:t>
            </a:r>
          </a:p>
        </p:txBody>
      </p:sp>
    </p:spTree>
    <p:extLst>
      <p:ext uri="{BB962C8B-B14F-4D97-AF65-F5344CB8AC3E}">
        <p14:creationId xmlns:p14="http://schemas.microsoft.com/office/powerpoint/2010/main" val="553850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NO TTO CONSERVADOR</a:t>
            </a:r>
          </a:p>
          <a:p>
            <a:r>
              <a:t>Fuerzas importantes que se ejercen sobre los diferentes fragmentos</a:t>
            </a:r>
          </a:p>
        </p:txBody>
      </p:sp>
    </p:spTree>
    <p:extLst>
      <p:ext uri="{BB962C8B-B14F-4D97-AF65-F5344CB8AC3E}">
        <p14:creationId xmlns:p14="http://schemas.microsoft.com/office/powerpoint/2010/main" val="1376656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r>
              <a:t>La ultima revisión de cochrane de 2010 indica mejores resultados para el tornillo placa deslizante, con menos complicaciones que los enclavados trocantericos. No obstante, se refieren a fracturas estables. Desde 2014 la cochrane anima a ampliar estudios pues no encuentra superioridad entre los distintos implantes.</a:t>
            </a:r>
          </a:p>
        </p:txBody>
      </p:sp>
    </p:spTree>
    <p:extLst>
      <p:ext uri="{BB962C8B-B14F-4D97-AF65-F5344CB8AC3E}">
        <p14:creationId xmlns:p14="http://schemas.microsoft.com/office/powerpoint/2010/main" val="469638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Tornillo placa deslizante (DHS)</a:t>
            </a:r>
          </a:p>
          <a:p>
            <a:r>
              <a:t>Aunque se ha demostrado una superioridad biomecánica de los clavos trocantéricos sobre los implantes extramedualres especialmente en fracturas con trazo invertido (curtis, Injury 1994) (Sehat, K Injury 2005)</a:t>
            </a:r>
          </a:p>
        </p:txBody>
      </p:sp>
    </p:spTree>
    <p:extLst>
      <p:ext uri="{BB962C8B-B14F-4D97-AF65-F5344CB8AC3E}">
        <p14:creationId xmlns:p14="http://schemas.microsoft.com/office/powerpoint/2010/main" val="1950272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Tornillo placa deslizante (DHS)</a:t>
            </a:r>
          </a:p>
          <a:p>
            <a:r>
              <a:t>Aunque se ha demostrado una superioridad biomecánica de los clavos trocantéricos sobre los implantes extramedualres especialmente en fracturas con trazo invertido (curtis, Injury 1994) (Sehat, K Injury 2005)</a:t>
            </a:r>
          </a:p>
        </p:txBody>
      </p:sp>
    </p:spTree>
    <p:extLst>
      <p:ext uri="{BB962C8B-B14F-4D97-AF65-F5344CB8AC3E}">
        <p14:creationId xmlns:p14="http://schemas.microsoft.com/office/powerpoint/2010/main" val="1183742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las pruebas in vitro muestran que los dispositivos cefalomedualres son más fuertes que los centromedualres cuando se comparan con los mismos tipos de fracturas, por otro lado los trazos hacia región trocantéricas obligan al uso de clavos cefalomedulares. Además provocan menos daños al tener una entrada en punta de trocánter y no en fosa piriforme ( Dora et al, Ortho Trauma 2001)</a:t>
            </a:r>
          </a:p>
        </p:txBody>
      </p:sp>
    </p:spTree>
    <p:extLst>
      <p:ext uri="{BB962C8B-B14F-4D97-AF65-F5344CB8AC3E}">
        <p14:creationId xmlns:p14="http://schemas.microsoft.com/office/powerpoint/2010/main" val="931040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El clavo gamma se usa desde 1988, desde entonces se han publicado infinidad de trabajos sobre indicaciones, resultados y complicaciones de este implante. </a:t>
            </a:r>
          </a:p>
          <a:p>
            <a:r>
              <a:t>Ha sufrido varios cambios de diseño, que han mejorado su rendimiento (disminuyendo especialmente las roturas de material y fracturas periclavo).</a:t>
            </a:r>
          </a:p>
          <a:p>
            <a:r>
              <a:t>El clavo Gamma largo se introdujo en 1992 pensando especialmente en las fracturas subtrocantéricas.</a:t>
            </a:r>
          </a:p>
        </p:txBody>
      </p:sp>
    </p:spTree>
    <p:extLst>
      <p:ext uri="{BB962C8B-B14F-4D97-AF65-F5344CB8AC3E}">
        <p14:creationId xmlns:p14="http://schemas.microsoft.com/office/powerpoint/2010/main" val="1436839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El encerrado es necesario para aportar estabilidad rotacional, en fracturas inestables o si la cavidad medular es claramente mayor al diámetro del clavo (11mm en este modelo).</a:t>
            </a:r>
          </a:p>
        </p:txBody>
      </p:sp>
    </p:spTree>
    <p:extLst>
      <p:ext uri="{BB962C8B-B14F-4D97-AF65-F5344CB8AC3E}">
        <p14:creationId xmlns:p14="http://schemas.microsoft.com/office/powerpoint/2010/main" val="1779863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Región subtrocantérea región 32</a:t>
            </a:r>
          </a:p>
          <a:p>
            <a:pPr>
              <a:defRPr sz="1900"/>
            </a:pPr>
            <a:r>
              <a:t>Clasificación de fracturas intertrocantéricas, región 31.</a:t>
            </a:r>
          </a:p>
          <a:p>
            <a:pPr>
              <a:defRPr sz="1900"/>
            </a:pPr>
            <a:r>
              <a:t>Región postero medial la mas importante</a:t>
            </a:r>
          </a:p>
          <a:p>
            <a:pPr>
              <a:defRPr sz="1900"/>
            </a:pPr>
            <a:r>
              <a:t>Fracturas intertrocantéricas:</a:t>
            </a:r>
          </a:p>
          <a:p>
            <a:pPr>
              <a:defRPr sz="1800"/>
            </a:pPr>
            <a:r>
              <a:t>Dos primeros tipos estables porque la región portero medial permanece integra o minima comminución (hace posible una reducción estable). (Evan E, JBJS, 1949)</a:t>
            </a:r>
          </a:p>
          <a:p>
            <a:pPr>
              <a:defRPr sz="1800"/>
            </a:pPr>
            <a:r>
              <a:t>El trazo invertido es inestable por definición debida  a la tracción muscular</a:t>
            </a:r>
          </a:p>
        </p:txBody>
      </p:sp>
    </p:spTree>
    <p:extLst>
      <p:ext uri="{BB962C8B-B14F-4D97-AF65-F5344CB8AC3E}">
        <p14:creationId xmlns:p14="http://schemas.microsoft.com/office/powerpoint/2010/main" val="32423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Fracturas subtrocantéricas de Russell taylor (1992): </a:t>
            </a:r>
          </a:p>
          <a:p>
            <a:r>
              <a:t>Se basa en la estabilidad mecánica y la extensión de su trazo</a:t>
            </a:r>
          </a:p>
          <a:p>
            <a:r>
              <a:t>las tipo II se extienden a la region de la fosa piriforme(trocanter mayor)</a:t>
            </a:r>
          </a:p>
          <a:p>
            <a:endParaRPr/>
          </a:p>
          <a:p>
            <a:endParaRPr/>
          </a:p>
        </p:txBody>
      </p:sp>
    </p:spTree>
    <p:extLst>
      <p:ext uri="{BB962C8B-B14F-4D97-AF65-F5344CB8AC3E}">
        <p14:creationId xmlns:p14="http://schemas.microsoft.com/office/powerpoint/2010/main" val="125415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poco utilizada, poca congruencia interobservador (Gerhchen 1997) </a:t>
            </a:r>
          </a:p>
          <a:p>
            <a:r>
              <a:t>Se basa en el número de fragmentos óseos y en la localización y la forma de la línea de fractura.</a:t>
            </a:r>
          </a:p>
          <a:p>
            <a:r>
              <a:t>- Tipo I: Fractura no desplazada o cualquier fractura con 2 mm de desplazamiento de los fragmentos, independientemente del patrón.</a:t>
            </a:r>
          </a:p>
          <a:p>
            <a:r>
              <a:t>- Tipo II: Fractura en dos fragmentos.</a:t>
            </a:r>
          </a:p>
          <a:p>
            <a:r>
              <a:t>- IIA: Fractura transversa del fémur en dos fragmentos.</a:t>
            </a:r>
          </a:p>
          <a:p>
            <a:r>
              <a:t>- IIB: Fractura espiroídea con el trocánter menor incluido en el segmento proximal.</a:t>
            </a:r>
          </a:p>
          <a:p>
            <a:r>
              <a:t>- IIC: Fractura espiroídea en dos fragmentos con el trocánter menor incluido en el segmento distal (patrón de </a:t>
            </a:r>
            <a:r>
              <a:rPr b="1"/>
              <a:t>oblicuidad invertida)</a:t>
            </a:r>
            <a:r>
              <a:t>.</a:t>
            </a:r>
          </a:p>
          <a:p>
            <a:endParaRPr/>
          </a:p>
          <a:p>
            <a:r>
              <a:t>- Tipo III: Fractura en tres fragmentos.</a:t>
            </a:r>
          </a:p>
          <a:p>
            <a:r>
              <a:t>- IIIA: Fractura espiroídea en tres fragmentos en la cual el trocánter menor es parte del tercer fragmento, que presenta una espícula cortical inferior de longitud variable.</a:t>
            </a:r>
          </a:p>
          <a:p>
            <a:r>
              <a:t>- IIIB: Fractura espiroídea en tres fragmentos del tercio proximal del fémur, siendo el tercer fragmento un fragmento en ala de mariposa.</a:t>
            </a:r>
          </a:p>
          <a:p>
            <a:endParaRPr/>
          </a:p>
          <a:p>
            <a:r>
              <a:t>- Tipo IV: Fractura conminuta con cuatro o más fragmentos.</a:t>
            </a:r>
          </a:p>
          <a:p>
            <a:r>
              <a:t>- Tipo V: Fractura subtrocantérica-pertrocantérica, incluyendo cualquier fractura subtrocantérica con extensión al trocánter mayor.</a:t>
            </a:r>
          </a:p>
        </p:txBody>
      </p:sp>
    </p:spTree>
    <p:extLst>
      <p:ext uri="{BB962C8B-B14F-4D97-AF65-F5344CB8AC3E}">
        <p14:creationId xmlns:p14="http://schemas.microsoft.com/office/powerpoint/2010/main" val="1007744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t>Para las fracturas subtrocantéreas</a:t>
            </a:r>
          </a:p>
          <a:p>
            <a:r>
              <a:t>- Se basa en la localización del trazo primario de fractura en relación con el trocánter menor.</a:t>
            </a:r>
          </a:p>
          <a:p>
            <a:r>
              <a:t>- Tipo I: A nivel del trocánter menor.</a:t>
            </a:r>
          </a:p>
          <a:p>
            <a:r>
              <a:t>- Tipo II: 2,5 cm por debajo del trocánter menor hasta 5cm.</a:t>
            </a:r>
          </a:p>
          <a:p>
            <a:r>
              <a:t>- Tipo III: 5 cm a 7cm por debajo del trocánter menor</a:t>
            </a:r>
          </a:p>
        </p:txBody>
      </p:sp>
    </p:spTree>
    <p:extLst>
      <p:ext uri="{BB962C8B-B14F-4D97-AF65-F5344CB8AC3E}">
        <p14:creationId xmlns:p14="http://schemas.microsoft.com/office/powerpoint/2010/main" val="295107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difieren de las intertrocantéricas en su anatomía, biomecánica, tratamiento y resultados.</a:t>
            </a:r>
          </a:p>
          <a:p>
            <a:r>
              <a:t>son difíciles de reducir y de mantener lo q da lugar a complicaciones (coxa vara, pseudoartrosis, fracaso del implante…)</a:t>
            </a:r>
          </a:p>
        </p:txBody>
      </p:sp>
    </p:spTree>
    <p:extLst>
      <p:ext uri="{BB962C8B-B14F-4D97-AF65-F5344CB8AC3E}">
        <p14:creationId xmlns:p14="http://schemas.microsoft.com/office/powerpoint/2010/main" val="1337809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Las fx de la región trocantérea son muy diferentes aunque parezcan iguales.</a:t>
            </a:r>
          </a:p>
          <a:p>
            <a:r>
              <a:t>Difieren de las intertrocantéricas en su anatomía, biomecánica, tratamiento y resultados.</a:t>
            </a:r>
          </a:p>
          <a:p>
            <a:r>
              <a:t>son difíciles de reducir y de mantener lo q da lugar a complicaciones (coxa vara, pseudoartrosis…)</a:t>
            </a:r>
          </a:p>
        </p:txBody>
      </p:sp>
    </p:spTree>
    <p:extLst>
      <p:ext uri="{BB962C8B-B14F-4D97-AF65-F5344CB8AC3E}">
        <p14:creationId xmlns:p14="http://schemas.microsoft.com/office/powerpoint/2010/main" val="418751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t>Paciente joven, tx de alta energía con otras lesiones asociadas. Incluso en el mismo fémur.</a:t>
            </a:r>
          </a:p>
          <a:p>
            <a:r>
              <a:t>Paciente anciano con tx de baja energía</a:t>
            </a:r>
          </a:p>
          <a:p>
            <a:r>
              <a:t>Ambos presentan gran sangrado que puede comprometer la estabilidad HD del paciente, dolor y deformidad.</a:t>
            </a:r>
          </a:p>
        </p:txBody>
      </p:sp>
    </p:spTree>
    <p:extLst>
      <p:ext uri="{BB962C8B-B14F-4D97-AF65-F5344CB8AC3E}">
        <p14:creationId xmlns:p14="http://schemas.microsoft.com/office/powerpoint/2010/main" val="651776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Radiología simple + clínica del paciente</a:t>
            </a:r>
          </a:p>
        </p:txBody>
      </p:sp>
    </p:spTree>
    <p:extLst>
      <p:ext uri="{BB962C8B-B14F-4D97-AF65-F5344CB8AC3E}">
        <p14:creationId xmlns:p14="http://schemas.microsoft.com/office/powerpoint/2010/main" val="1331947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Texto del título</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13" name="Shape 1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sz="2800" b="1">
                <a:latin typeface="Helvetica"/>
                <a:ea typeface="Helvetica"/>
                <a:cs typeface="Helvetica"/>
                <a:sym typeface="Helvetica"/>
              </a:defRPr>
            </a:lvl1pPr>
          </a:lstStyle>
          <a:p>
            <a:r>
              <a:t>– Juan López</a:t>
            </a:r>
          </a:p>
        </p:txBody>
      </p:sp>
      <p:sp>
        <p:nvSpPr>
          <p:cNvPr id="94" name="Shape 94"/>
          <p:cNvSpPr>
            <a:spLocks noGrp="1"/>
          </p:cNvSpPr>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r>
              <a:t>“Escribir una cita aquí”</a:t>
            </a:r>
          </a:p>
        </p:txBody>
      </p:sp>
      <p:sp>
        <p:nvSpPr>
          <p:cNvPr id="95" name="Shape 9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020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Texto del título</a:t>
            </a:r>
          </a:p>
        </p:txBody>
      </p:sp>
      <p:sp>
        <p:nvSpPr>
          <p:cNvPr id="22" name="Shape 22"/>
          <p:cNvSpPr>
            <a:spLocks noGrp="1"/>
          </p:cNvSpPr>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23" name="Shape 2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Texto del título</a:t>
            </a:r>
          </a:p>
        </p:txBody>
      </p:sp>
      <p:sp>
        <p:nvSpPr>
          <p:cNvPr id="31" name="Shape 3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762000"/>
            <a:ext cx="5334000" cy="82423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762000"/>
            <a:ext cx="5334000" cy="4000500"/>
          </a:xfrm>
          <a:prstGeom prst="rect">
            <a:avLst/>
          </a:prstGeom>
        </p:spPr>
        <p:txBody>
          <a:bodyPr anchor="b"/>
          <a:lstStyle>
            <a:lvl1pPr>
              <a:defRPr sz="6000"/>
            </a:lvl1pPr>
          </a:lstStyle>
          <a:p>
            <a:r>
              <a:t>Texto del título</a:t>
            </a:r>
          </a:p>
        </p:txBody>
      </p:sp>
      <p:sp>
        <p:nvSpPr>
          <p:cNvPr id="40" name="Shape 40"/>
          <p:cNvSpPr>
            <a:spLocks noGrp="1"/>
          </p:cNvSpPr>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41" name="Shape 4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Texto del título</a:t>
            </a:r>
          </a:p>
        </p:txBody>
      </p:sp>
      <p:sp>
        <p:nvSpPr>
          <p:cNvPr id="49" name="Shape 49"/>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Texto del título</a:t>
            </a:r>
          </a:p>
        </p:txBody>
      </p:sp>
      <p:sp>
        <p:nvSpPr>
          <p:cNvPr id="57" name="Shape 57"/>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Shape 5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Texto del título</a:t>
            </a:r>
          </a:p>
        </p:txBody>
      </p:sp>
      <p:sp>
        <p:nvSpPr>
          <p:cNvPr id="67" name="Shape 67"/>
          <p:cNvSpPr>
            <a:spLocks noGrp="1"/>
          </p:cNvSpPr>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68" name="Shape 6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6" name="Shape 7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898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18300" y="762000"/>
            <a:ext cx="5334000" cy="3898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762884"/>
            <a:ext cx="5334000" cy="8229601"/>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Texto del título</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Shape 4"/>
          <p:cNvSpPr>
            <a:spLocks noGrp="1"/>
          </p:cNvSpPr>
          <p:nvPr>
            <p:ph type="sldNum" sz="quarter" idx="2"/>
          </p:nvPr>
        </p:nvSpPr>
        <p:spPr>
          <a:xfrm>
            <a:off x="6311798" y="92456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jpeg"/><Relationship Id="rId5" Type="http://schemas.openxmlformats.org/officeDocument/2006/relationships/image" Target="../media/image8.png"/><Relationship Id="rId6"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7117">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9" name="Shape 119"/>
          <p:cNvSpPr>
            <a:spLocks noGrp="1"/>
          </p:cNvSpPr>
          <p:nvPr>
            <p:ph type="ctrTitle"/>
          </p:nvPr>
        </p:nvSpPr>
        <p:spPr>
          <a:prstGeom prst="rect">
            <a:avLst/>
          </a:prstGeom>
        </p:spPr>
        <p:txBody>
          <a:bodyPr/>
          <a:lstStyle>
            <a:lvl1pPr defTabSz="514095">
              <a:defRPr sz="7040"/>
            </a:lvl1pPr>
          </a:lstStyle>
          <a:p>
            <a:r>
              <a:t>Fracturas de la región trocantérea. Indicaciones del clavo Gamma Largo</a:t>
            </a:r>
          </a:p>
        </p:txBody>
      </p:sp>
      <p:sp>
        <p:nvSpPr>
          <p:cNvPr id="120" name="Shape 120"/>
          <p:cNvSpPr>
            <a:spLocks noGrp="1"/>
          </p:cNvSpPr>
          <p:nvPr>
            <p:ph type="subTitle" sz="quarter" idx="1"/>
          </p:nvPr>
        </p:nvSpPr>
        <p:spPr>
          <a:prstGeom prst="rect">
            <a:avLst/>
          </a:prstGeom>
        </p:spPr>
        <p:txBody>
          <a:bodyPr/>
          <a:lstStyle/>
          <a:p>
            <a:r>
              <a:t>Diana Crego Vita, MD. PhD.</a:t>
            </a:r>
          </a:p>
          <a:p>
            <a:r>
              <a:t>Hospital Central de la Defensa “Gómez Ulla”</a:t>
            </a:r>
          </a:p>
        </p:txBody>
      </p:sp>
      <p:sp>
        <p:nvSpPr>
          <p:cNvPr id="121" name="Shape 121"/>
          <p:cNvSpPr>
            <a:spLocks noGrp="1"/>
          </p:cNvSpPr>
          <p:nvPr>
            <p:ph type="sldNum" sz="quarter" idx="4294967295"/>
          </p:nvPr>
        </p:nvSpPr>
        <p:spPr>
          <a:xfrm>
            <a:off x="6375349" y="9245600"/>
            <a:ext cx="241402"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a:t>
            </a:fld>
            <a:endParaRPr/>
          </a:p>
        </p:txBody>
      </p:sp>
      <p:pic>
        <p:nvPicPr>
          <p:cNvPr id="122" name="Captura de pantalla 2018-04-15 a las 17.09.56.png"/>
          <p:cNvPicPr>
            <a:picLocks noChangeAspect="1"/>
          </p:cNvPicPr>
          <p:nvPr/>
        </p:nvPicPr>
        <p:blipFill>
          <a:blip r:embed="rId2">
            <a:extLst/>
          </a:blip>
          <a:stretch>
            <a:fillRect/>
          </a:stretch>
        </p:blipFill>
        <p:spPr>
          <a:xfrm>
            <a:off x="-11840" y="4399"/>
            <a:ext cx="2524977" cy="1001026"/>
          </a:xfrm>
          <a:prstGeom prst="rect">
            <a:avLst/>
          </a:prstGeom>
          <a:ln w="12700">
            <a:miter lim="400000"/>
          </a:ln>
        </p:spPr>
      </p:pic>
      <p:pic>
        <p:nvPicPr>
          <p:cNvPr id="123" name="pasted-image.png"/>
          <p:cNvPicPr>
            <a:picLocks noChangeAspect="1"/>
          </p:cNvPicPr>
          <p:nvPr/>
        </p:nvPicPr>
        <p:blipFill>
          <a:blip r:embed="rId3">
            <a:extLst/>
          </a:blip>
          <a:srcRect l="8615" t="8867" r="7657" b="9180"/>
          <a:stretch>
            <a:fillRect/>
          </a:stretch>
        </p:blipFill>
        <p:spPr>
          <a:xfrm>
            <a:off x="5917707" y="7076205"/>
            <a:ext cx="1169386" cy="1252690"/>
          </a:xfrm>
          <a:custGeom>
            <a:avLst/>
            <a:gdLst/>
            <a:ahLst/>
            <a:cxnLst>
              <a:cxn ang="0">
                <a:pos x="wd2" y="hd2"/>
              </a:cxn>
              <a:cxn ang="5400000">
                <a:pos x="wd2" y="hd2"/>
              </a:cxn>
              <a:cxn ang="10800000">
                <a:pos x="wd2" y="hd2"/>
              </a:cxn>
              <a:cxn ang="16200000">
                <a:pos x="wd2" y="hd2"/>
              </a:cxn>
            </a:cxnLst>
            <a:rect l="0" t="0" r="r" b="b"/>
            <a:pathLst>
              <a:path w="21532" h="21279" extrusionOk="0">
                <a:moveTo>
                  <a:pt x="1135" y="0"/>
                </a:moveTo>
                <a:cubicBezTo>
                  <a:pt x="867" y="0"/>
                  <a:pt x="1425" y="1110"/>
                  <a:pt x="1829" y="1382"/>
                </a:cubicBezTo>
                <a:cubicBezTo>
                  <a:pt x="2192" y="1626"/>
                  <a:pt x="2193" y="1658"/>
                  <a:pt x="1821" y="2036"/>
                </a:cubicBezTo>
                <a:cubicBezTo>
                  <a:pt x="1333" y="2532"/>
                  <a:pt x="1328" y="2697"/>
                  <a:pt x="1792" y="3168"/>
                </a:cubicBezTo>
                <a:cubicBezTo>
                  <a:pt x="2112" y="3493"/>
                  <a:pt x="2119" y="3685"/>
                  <a:pt x="1873" y="4652"/>
                </a:cubicBezTo>
                <a:cubicBezTo>
                  <a:pt x="1717" y="5262"/>
                  <a:pt x="1198" y="6647"/>
                  <a:pt x="711" y="7733"/>
                </a:cubicBezTo>
                <a:cubicBezTo>
                  <a:pt x="257" y="8743"/>
                  <a:pt x="22" y="9387"/>
                  <a:pt x="2" y="9708"/>
                </a:cubicBezTo>
                <a:cubicBezTo>
                  <a:pt x="-5" y="9815"/>
                  <a:pt x="13" y="9887"/>
                  <a:pt x="53" y="9924"/>
                </a:cubicBezTo>
                <a:cubicBezTo>
                  <a:pt x="181" y="10042"/>
                  <a:pt x="287" y="10582"/>
                  <a:pt x="287" y="11130"/>
                </a:cubicBezTo>
                <a:cubicBezTo>
                  <a:pt x="287" y="11679"/>
                  <a:pt x="446" y="12558"/>
                  <a:pt x="638" y="13079"/>
                </a:cubicBezTo>
                <a:cubicBezTo>
                  <a:pt x="951" y="13929"/>
                  <a:pt x="951" y="14091"/>
                  <a:pt x="638" y="14650"/>
                </a:cubicBezTo>
                <a:cubicBezTo>
                  <a:pt x="82" y="15638"/>
                  <a:pt x="207" y="16223"/>
                  <a:pt x="1200" y="17279"/>
                </a:cubicBezTo>
                <a:cubicBezTo>
                  <a:pt x="2197" y="18338"/>
                  <a:pt x="2188" y="18747"/>
                  <a:pt x="1171" y="18560"/>
                </a:cubicBezTo>
                <a:cubicBezTo>
                  <a:pt x="314" y="18402"/>
                  <a:pt x="342" y="18506"/>
                  <a:pt x="1310" y="19032"/>
                </a:cubicBezTo>
                <a:cubicBezTo>
                  <a:pt x="1748" y="19270"/>
                  <a:pt x="2106" y="19609"/>
                  <a:pt x="2106" y="19794"/>
                </a:cubicBezTo>
                <a:cubicBezTo>
                  <a:pt x="2106" y="20037"/>
                  <a:pt x="2234" y="20095"/>
                  <a:pt x="2574" y="19996"/>
                </a:cubicBezTo>
                <a:cubicBezTo>
                  <a:pt x="2844" y="19917"/>
                  <a:pt x="3406" y="20013"/>
                  <a:pt x="3890" y="20225"/>
                </a:cubicBezTo>
                <a:cubicBezTo>
                  <a:pt x="4352" y="20427"/>
                  <a:pt x="5392" y="20762"/>
                  <a:pt x="6206" y="20967"/>
                </a:cubicBezTo>
                <a:cubicBezTo>
                  <a:pt x="7398" y="21266"/>
                  <a:pt x="8351" y="21318"/>
                  <a:pt x="11102" y="21256"/>
                </a:cubicBezTo>
                <a:cubicBezTo>
                  <a:pt x="14652" y="21177"/>
                  <a:pt x="16297" y="20886"/>
                  <a:pt x="17738" y="20077"/>
                </a:cubicBezTo>
                <a:cubicBezTo>
                  <a:pt x="18197" y="19818"/>
                  <a:pt x="18515" y="19750"/>
                  <a:pt x="18607" y="19888"/>
                </a:cubicBezTo>
                <a:cubicBezTo>
                  <a:pt x="18819" y="20203"/>
                  <a:pt x="19177" y="20152"/>
                  <a:pt x="19177" y="19807"/>
                </a:cubicBezTo>
                <a:cubicBezTo>
                  <a:pt x="19177" y="19644"/>
                  <a:pt x="19536" y="19308"/>
                  <a:pt x="19974" y="19059"/>
                </a:cubicBezTo>
                <a:cubicBezTo>
                  <a:pt x="20958" y="18499"/>
                  <a:pt x="20975" y="18404"/>
                  <a:pt x="20054" y="18647"/>
                </a:cubicBezTo>
                <a:cubicBezTo>
                  <a:pt x="18908" y="18950"/>
                  <a:pt x="18876" y="18675"/>
                  <a:pt x="19915" y="17609"/>
                </a:cubicBezTo>
                <a:cubicBezTo>
                  <a:pt x="20451" y="17061"/>
                  <a:pt x="21029" y="16370"/>
                  <a:pt x="21202" y="16072"/>
                </a:cubicBezTo>
                <a:cubicBezTo>
                  <a:pt x="21482" y="15588"/>
                  <a:pt x="21457" y="15463"/>
                  <a:pt x="21026" y="14906"/>
                </a:cubicBezTo>
                <a:cubicBezTo>
                  <a:pt x="20561" y="14304"/>
                  <a:pt x="20563" y="14256"/>
                  <a:pt x="20931" y="13477"/>
                </a:cubicBezTo>
                <a:cubicBezTo>
                  <a:pt x="21141" y="13032"/>
                  <a:pt x="21379" y="11967"/>
                  <a:pt x="21465" y="11103"/>
                </a:cubicBezTo>
                <a:cubicBezTo>
                  <a:pt x="21595" y="9795"/>
                  <a:pt x="21553" y="9399"/>
                  <a:pt x="21202" y="8757"/>
                </a:cubicBezTo>
                <a:cubicBezTo>
                  <a:pt x="20969" y="8334"/>
                  <a:pt x="20567" y="7252"/>
                  <a:pt x="20310" y="6350"/>
                </a:cubicBezTo>
                <a:cubicBezTo>
                  <a:pt x="20053" y="5449"/>
                  <a:pt x="19744" y="4548"/>
                  <a:pt x="19623" y="4348"/>
                </a:cubicBezTo>
                <a:cubicBezTo>
                  <a:pt x="19304" y="3819"/>
                  <a:pt x="19356" y="3354"/>
                  <a:pt x="19747" y="3216"/>
                </a:cubicBezTo>
                <a:cubicBezTo>
                  <a:pt x="20196" y="3057"/>
                  <a:pt x="20184" y="2520"/>
                  <a:pt x="19725" y="2211"/>
                </a:cubicBezTo>
                <a:cubicBezTo>
                  <a:pt x="19399" y="1991"/>
                  <a:pt x="19421" y="1879"/>
                  <a:pt x="19952" y="1159"/>
                </a:cubicBezTo>
                <a:cubicBezTo>
                  <a:pt x="20963" y="-212"/>
                  <a:pt x="20506" y="-282"/>
                  <a:pt x="19236" y="1045"/>
                </a:cubicBezTo>
                <a:lnTo>
                  <a:pt x="18732" y="1571"/>
                </a:lnTo>
                <a:lnTo>
                  <a:pt x="18585" y="1092"/>
                </a:lnTo>
                <a:cubicBezTo>
                  <a:pt x="18416" y="539"/>
                  <a:pt x="17872" y="549"/>
                  <a:pt x="17497" y="1112"/>
                </a:cubicBezTo>
                <a:cubicBezTo>
                  <a:pt x="17296" y="1412"/>
                  <a:pt x="17326" y="1533"/>
                  <a:pt x="17643" y="1699"/>
                </a:cubicBezTo>
                <a:cubicBezTo>
                  <a:pt x="18222" y="2002"/>
                  <a:pt x="18148" y="2215"/>
                  <a:pt x="17073" y="3364"/>
                </a:cubicBezTo>
                <a:cubicBezTo>
                  <a:pt x="16239" y="4255"/>
                  <a:pt x="15992" y="4402"/>
                  <a:pt x="15268" y="4402"/>
                </a:cubicBezTo>
                <a:cubicBezTo>
                  <a:pt x="14196" y="4402"/>
                  <a:pt x="14022" y="4131"/>
                  <a:pt x="14610" y="3371"/>
                </a:cubicBezTo>
                <a:cubicBezTo>
                  <a:pt x="14868" y="3037"/>
                  <a:pt x="15085" y="2626"/>
                  <a:pt x="15085" y="2461"/>
                </a:cubicBezTo>
                <a:cubicBezTo>
                  <a:pt x="15085" y="1904"/>
                  <a:pt x="14249" y="1462"/>
                  <a:pt x="12783" y="1234"/>
                </a:cubicBezTo>
                <a:cubicBezTo>
                  <a:pt x="11955" y="1105"/>
                  <a:pt x="11199" y="856"/>
                  <a:pt x="11029" y="660"/>
                </a:cubicBezTo>
                <a:cubicBezTo>
                  <a:pt x="10753" y="342"/>
                  <a:pt x="10711" y="341"/>
                  <a:pt x="10510" y="667"/>
                </a:cubicBezTo>
                <a:cubicBezTo>
                  <a:pt x="10371" y="894"/>
                  <a:pt x="9862" y="1068"/>
                  <a:pt x="9071" y="1159"/>
                </a:cubicBezTo>
                <a:cubicBezTo>
                  <a:pt x="6723" y="1429"/>
                  <a:pt x="5848" y="2402"/>
                  <a:pt x="6878" y="3607"/>
                </a:cubicBezTo>
                <a:cubicBezTo>
                  <a:pt x="7408" y="4226"/>
                  <a:pt x="7288" y="4402"/>
                  <a:pt x="6323" y="4402"/>
                </a:cubicBezTo>
                <a:cubicBezTo>
                  <a:pt x="5808" y="4402"/>
                  <a:pt x="5423" y="4212"/>
                  <a:pt x="4935" y="3721"/>
                </a:cubicBezTo>
                <a:cubicBezTo>
                  <a:pt x="3495" y="2276"/>
                  <a:pt x="3379" y="2094"/>
                  <a:pt x="3663" y="1834"/>
                </a:cubicBezTo>
                <a:cubicBezTo>
                  <a:pt x="4023" y="1502"/>
                  <a:pt x="4004" y="739"/>
                  <a:pt x="3626" y="451"/>
                </a:cubicBezTo>
                <a:cubicBezTo>
                  <a:pt x="3389" y="270"/>
                  <a:pt x="3255" y="338"/>
                  <a:pt x="3042" y="768"/>
                </a:cubicBezTo>
                <a:lnTo>
                  <a:pt x="2771" y="1321"/>
                </a:lnTo>
                <a:lnTo>
                  <a:pt x="2033" y="660"/>
                </a:lnTo>
                <a:cubicBezTo>
                  <a:pt x="1627" y="298"/>
                  <a:pt x="1219" y="0"/>
                  <a:pt x="1135" y="0"/>
                </a:cubicBezTo>
                <a:close/>
              </a:path>
            </a:pathLst>
          </a:cu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92" name="IMG_2236.jpeg"/>
          <p:cNvPicPr>
            <a:picLocks noGrp="1" noChangeAspect="1"/>
          </p:cNvPicPr>
          <p:nvPr>
            <p:ph type="pic" idx="13"/>
          </p:nvPr>
        </p:nvPicPr>
        <p:blipFill>
          <a:blip r:embed="rId3">
            <a:extLst/>
          </a:blip>
          <a:srcRect l="18181" t="5079" r="18181" b="8710"/>
          <a:stretch>
            <a:fillRect/>
          </a:stretch>
        </p:blipFill>
        <p:spPr>
          <a:xfrm>
            <a:off x="6718300" y="2910093"/>
            <a:ext cx="5334000" cy="5419631"/>
          </a:xfrm>
          <a:prstGeom prst="rect">
            <a:avLst/>
          </a:prstGeom>
        </p:spPr>
      </p:pic>
      <p:sp>
        <p:nvSpPr>
          <p:cNvPr id="193" name="Shape 193"/>
          <p:cNvSpPr>
            <a:spLocks noGrp="1"/>
          </p:cNvSpPr>
          <p:nvPr>
            <p:ph type="title"/>
          </p:nvPr>
        </p:nvSpPr>
        <p:spPr>
          <a:prstGeom prst="rect">
            <a:avLst/>
          </a:prstGeom>
        </p:spPr>
        <p:txBody>
          <a:bodyPr/>
          <a:lstStyle/>
          <a:p>
            <a:r>
              <a:t>Diagnóstico</a:t>
            </a:r>
          </a:p>
        </p:txBody>
      </p:sp>
      <p:sp>
        <p:nvSpPr>
          <p:cNvPr id="194" name="Shape 194"/>
          <p:cNvSpPr>
            <a:spLocks noGrp="1"/>
          </p:cNvSpPr>
          <p:nvPr>
            <p:ph type="body" sz="half" idx="1"/>
          </p:nvPr>
        </p:nvSpPr>
        <p:spPr>
          <a:prstGeom prst="rect">
            <a:avLst/>
          </a:prstGeom>
        </p:spPr>
        <p:txBody>
          <a:bodyPr/>
          <a:lstStyle/>
          <a:p>
            <a:r>
              <a:t>Filiación de la fractura</a:t>
            </a:r>
          </a:p>
        </p:txBody>
      </p:sp>
      <p:pic>
        <p:nvPicPr>
          <p:cNvPr id="195" name="Captura de pantalla 2018-04-15 a las 17.09.56.png"/>
          <p:cNvPicPr>
            <a:picLocks noChangeAspect="1"/>
          </p:cNvPicPr>
          <p:nvPr/>
        </p:nvPicPr>
        <p:blipFill>
          <a:blip r:embed="rId4">
            <a:extLst/>
          </a:blip>
          <a:stretch>
            <a:fillRect/>
          </a:stretch>
        </p:blipFill>
        <p:spPr>
          <a:xfrm>
            <a:off x="-11840" y="4399"/>
            <a:ext cx="2524977" cy="1001026"/>
          </a:xfrm>
          <a:prstGeom prst="rect">
            <a:avLst/>
          </a:prstGeom>
          <a:ln w="12700">
            <a:miter lim="400000"/>
          </a:ln>
        </p:spPr>
      </p:pic>
      <p:pic>
        <p:nvPicPr>
          <p:cNvPr id="196" name="Captura de pantalla 2018-04-15 a las 19.12.16.png"/>
          <p:cNvPicPr>
            <a:picLocks noChangeAspect="1"/>
          </p:cNvPicPr>
          <p:nvPr/>
        </p:nvPicPr>
        <p:blipFill>
          <a:blip r:embed="rId5">
            <a:extLst/>
          </a:blip>
          <a:stretch>
            <a:fillRect/>
          </a:stretch>
        </p:blipFill>
        <p:spPr>
          <a:xfrm>
            <a:off x="7009747" y="5242072"/>
            <a:ext cx="2352538" cy="3291291"/>
          </a:xfrm>
          <a:prstGeom prst="rect">
            <a:avLst/>
          </a:prstGeom>
          <a:ln w="12700">
            <a:miter lim="400000"/>
          </a:ln>
        </p:spPr>
      </p:pic>
      <p:pic>
        <p:nvPicPr>
          <p:cNvPr id="197" name="Captura de pantalla 2018-04-15 a las 18.31.08.png"/>
          <p:cNvPicPr>
            <a:picLocks noChangeAspect="1"/>
          </p:cNvPicPr>
          <p:nvPr/>
        </p:nvPicPr>
        <p:blipFill>
          <a:blip r:embed="rId6">
            <a:extLst/>
          </a:blip>
          <a:stretch>
            <a:fillRect/>
          </a:stretch>
        </p:blipFill>
        <p:spPr>
          <a:xfrm>
            <a:off x="1631993" y="2687360"/>
            <a:ext cx="4652834" cy="5865191"/>
          </a:xfrm>
          <a:prstGeom prst="rect">
            <a:avLst/>
          </a:prstGeom>
          <a:ln w="12700">
            <a:miter lim="400000"/>
          </a:ln>
        </p:spPr>
      </p:pic>
      <p:sp>
        <p:nvSpPr>
          <p:cNvPr id="198" name="Shape 198"/>
          <p:cNvSpPr/>
          <p:nvPr/>
        </p:nvSpPr>
        <p:spPr>
          <a:xfrm>
            <a:off x="3079602" y="2845517"/>
            <a:ext cx="1498285" cy="1823780"/>
          </a:xfrm>
          <a:prstGeom prst="ellipse">
            <a:avLst/>
          </a:prstGeom>
          <a:ln w="63500">
            <a:solidFill>
              <a:srgbClr val="FD3D03"/>
            </a:solidFill>
            <a:miter lim="400000"/>
          </a:ln>
          <a:effectLst>
            <a:outerShdw blurRad="76200" dir="18900000" rotWithShape="0">
              <a:srgbClr val="000000">
                <a:alpha val="80000"/>
              </a:srgbClr>
            </a:outerShdw>
          </a:effectLst>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199" name="Shape 199"/>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196"/>
                                        </p:tgtEl>
                                      </p:cBhvr>
                                    </p:animEffect>
                                    <p:set>
                                      <p:cBhvr>
                                        <p:cTn id="11" fill="hold">
                                          <p:stCondLst>
                                            <p:cond delay="999"/>
                                          </p:stCondLst>
                                        </p:cTn>
                                        <p:tgtEl>
                                          <p:spTgt spid="19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97"/>
                                        </p:tgtEl>
                                        <p:attrNameLst>
                                          <p:attrName>style.visibility</p:attrName>
                                        </p:attrNameLst>
                                      </p:cBhvr>
                                      <p:to>
                                        <p:strVal val="visible"/>
                                      </p:to>
                                    </p:set>
                                    <p:animEffect transition="in" filter="wipe(left)">
                                      <p:cBhvr>
                                        <p:cTn id="16" dur="1000"/>
                                        <p:tgtEl>
                                          <p:spTgt spid="19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4" nodeType="clickEffect">
                                  <p:stCondLst>
                                    <p:cond delay="0"/>
                                  </p:stCondLst>
                                  <p:iterate>
                                    <p:tmAbs val="0"/>
                                  </p:iterate>
                                  <p:childTnLst>
                                    <p:set>
                                      <p:cBhvr>
                                        <p:cTn id="20" fill="hold"/>
                                        <p:tgtEl>
                                          <p:spTgt spid="198"/>
                                        </p:tgtEl>
                                        <p:attrNameLst>
                                          <p:attrName>style.visibility</p:attrName>
                                        </p:attrNameLst>
                                      </p:cBhvr>
                                      <p:to>
                                        <p:strVal val="visible"/>
                                      </p:to>
                                    </p:set>
                                    <p:anim calcmode="lin" valueType="num">
                                      <p:cBhvr>
                                        <p:cTn id="21" dur="1000" fill="hold"/>
                                        <p:tgtEl>
                                          <p:spTgt spid="198"/>
                                        </p:tgtEl>
                                        <p:attrNameLst>
                                          <p:attrName>ppt_x</p:attrName>
                                        </p:attrNameLst>
                                      </p:cBhvr>
                                      <p:tavLst>
                                        <p:tav tm="0">
                                          <p:val>
                                            <p:strVal val="0-#ppt_w/2"/>
                                          </p:val>
                                        </p:tav>
                                        <p:tav tm="100000">
                                          <p:val>
                                            <p:strVal val="#ppt_x"/>
                                          </p:val>
                                        </p:tav>
                                      </p:tavLst>
                                    </p:anim>
                                    <p:anim calcmode="lin" valueType="num">
                                      <p:cBhvr>
                                        <p:cTn id="22" dur="1000" fill="hold"/>
                                        <p:tgtEl>
                                          <p:spTgt spid="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1" animBg="1" advAuto="0"/>
      <p:bldP spid="196" grpId="2" animBg="1" advAuto="0"/>
      <p:bldP spid="197" grpId="3" animBg="1" advAuto="0"/>
      <p:bldP spid="198" grpId="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03" name="Shape 203"/>
          <p:cNvSpPr>
            <a:spLocks noGrp="1"/>
          </p:cNvSpPr>
          <p:nvPr>
            <p:ph type="title"/>
          </p:nvPr>
        </p:nvSpPr>
        <p:spPr>
          <a:prstGeom prst="rect">
            <a:avLst/>
          </a:prstGeom>
        </p:spPr>
        <p:txBody>
          <a:bodyPr/>
          <a:lstStyle/>
          <a:p>
            <a:r>
              <a:t>Diagnóstico</a:t>
            </a:r>
          </a:p>
        </p:txBody>
      </p:sp>
      <p:sp>
        <p:nvSpPr>
          <p:cNvPr id="204" name="Shape 204"/>
          <p:cNvSpPr>
            <a:spLocks noGrp="1"/>
          </p:cNvSpPr>
          <p:nvPr>
            <p:ph type="body" idx="1"/>
          </p:nvPr>
        </p:nvSpPr>
        <p:spPr>
          <a:xfrm>
            <a:off x="285887" y="2597150"/>
            <a:ext cx="11099801" cy="6286500"/>
          </a:xfrm>
          <a:prstGeom prst="rect">
            <a:avLst/>
          </a:prstGeom>
        </p:spPr>
        <p:txBody>
          <a:bodyPr/>
          <a:lstStyle/>
          <a:p>
            <a:r>
              <a:t>Filiación de la fractura</a:t>
            </a:r>
          </a:p>
        </p:txBody>
      </p:sp>
      <p:pic>
        <p:nvPicPr>
          <p:cNvPr id="205" name="Captura de pantalla 2018-04-15 a las 17.09.56.png"/>
          <p:cNvPicPr>
            <a:picLocks noChangeAspect="1"/>
          </p:cNvPicPr>
          <p:nvPr/>
        </p:nvPicPr>
        <p:blipFill>
          <a:blip r:embed="rId3">
            <a:extLst/>
          </a:blip>
          <a:stretch>
            <a:fillRect/>
          </a:stretch>
        </p:blipFill>
        <p:spPr>
          <a:xfrm>
            <a:off x="-11840" y="4399"/>
            <a:ext cx="2524977" cy="1001026"/>
          </a:xfrm>
          <a:prstGeom prst="rect">
            <a:avLst/>
          </a:prstGeom>
          <a:ln w="12700">
            <a:miter lim="400000"/>
          </a:ln>
        </p:spPr>
      </p:pic>
      <p:pic>
        <p:nvPicPr>
          <p:cNvPr id="206" name="IMG_1519.jpeg"/>
          <p:cNvPicPr>
            <a:picLocks noChangeAspect="1"/>
          </p:cNvPicPr>
          <p:nvPr/>
        </p:nvPicPr>
        <p:blipFill>
          <a:blip r:embed="rId4">
            <a:extLst/>
          </a:blip>
          <a:srcRect l="21955" t="4814" r="5506"/>
          <a:stretch>
            <a:fillRect/>
          </a:stretch>
        </p:blipFill>
        <p:spPr>
          <a:xfrm>
            <a:off x="7237985" y="3279378"/>
            <a:ext cx="5001252" cy="4922000"/>
          </a:xfrm>
          <a:prstGeom prst="rect">
            <a:avLst/>
          </a:prstGeom>
          <a:ln w="12700">
            <a:miter lim="400000"/>
          </a:ln>
        </p:spPr>
      </p:pic>
      <p:pic>
        <p:nvPicPr>
          <p:cNvPr id="207" name="Captura de pantalla 2018-04-15 a las 19.12.16.png"/>
          <p:cNvPicPr>
            <a:picLocks noChangeAspect="1"/>
          </p:cNvPicPr>
          <p:nvPr/>
        </p:nvPicPr>
        <p:blipFill>
          <a:blip r:embed="rId5">
            <a:extLst/>
          </a:blip>
          <a:stretch>
            <a:fillRect/>
          </a:stretch>
        </p:blipFill>
        <p:spPr>
          <a:xfrm>
            <a:off x="8048764" y="4767930"/>
            <a:ext cx="2799270" cy="3916286"/>
          </a:xfrm>
          <a:prstGeom prst="rect">
            <a:avLst/>
          </a:prstGeom>
          <a:ln w="12700">
            <a:miter lim="400000"/>
          </a:ln>
        </p:spPr>
      </p:pic>
      <p:pic>
        <p:nvPicPr>
          <p:cNvPr id="208" name="Captura de pantalla 2018-04-15 a las 18.31.08.png"/>
          <p:cNvPicPr>
            <a:picLocks noChangeAspect="1"/>
          </p:cNvPicPr>
          <p:nvPr/>
        </p:nvPicPr>
        <p:blipFill>
          <a:blip r:embed="rId6">
            <a:extLst/>
          </a:blip>
          <a:stretch>
            <a:fillRect/>
          </a:stretch>
        </p:blipFill>
        <p:spPr>
          <a:xfrm>
            <a:off x="2538577" y="3275711"/>
            <a:ext cx="4652834" cy="5865192"/>
          </a:xfrm>
          <a:prstGeom prst="rect">
            <a:avLst/>
          </a:prstGeom>
          <a:ln w="12700">
            <a:miter lim="400000"/>
          </a:ln>
        </p:spPr>
      </p:pic>
      <p:sp>
        <p:nvSpPr>
          <p:cNvPr id="209" name="Shape 209"/>
          <p:cNvSpPr/>
          <p:nvPr/>
        </p:nvSpPr>
        <p:spPr>
          <a:xfrm>
            <a:off x="3371238" y="5296417"/>
            <a:ext cx="1498284" cy="1823780"/>
          </a:xfrm>
          <a:prstGeom prst="ellipse">
            <a:avLst/>
          </a:prstGeom>
          <a:ln w="63500">
            <a:solidFill>
              <a:srgbClr val="FD3D03"/>
            </a:solidFill>
            <a:miter lim="400000"/>
          </a:ln>
          <a:effectLst>
            <a:outerShdw blurRad="76200" dir="18900000" rotWithShape="0">
              <a:srgbClr val="000000">
                <a:alpha val="80000"/>
              </a:srgbClr>
            </a:outerShdw>
          </a:effectLst>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210" name="Shape 210"/>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0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3" nodeType="clickEffect">
                                  <p:stCondLst>
                                    <p:cond delay="0"/>
                                  </p:stCondLst>
                                  <p:iterate>
                                    <p:tmAbs val="0"/>
                                  </p:iterate>
                                  <p:childTnLst>
                                    <p:set>
                                      <p:cBhvr>
                                        <p:cTn id="14" fill="hold"/>
                                        <p:tgtEl>
                                          <p:spTgt spid="208"/>
                                        </p:tgtEl>
                                        <p:attrNameLst>
                                          <p:attrName>style.visibility</p:attrName>
                                        </p:attrNameLst>
                                      </p:cBhvr>
                                      <p:to>
                                        <p:strVal val="visible"/>
                                      </p:to>
                                    </p:set>
                                    <p:animEffect transition="in" filter="wipe(left)">
                                      <p:cBhvr>
                                        <p:cTn id="15" dur="1000"/>
                                        <p:tgtEl>
                                          <p:spTgt spid="20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4" nodeType="clickEffect">
                                  <p:stCondLst>
                                    <p:cond delay="0"/>
                                  </p:stCondLst>
                                  <p:iterate>
                                    <p:tmAbs val="0"/>
                                  </p:iterate>
                                  <p:childTnLst>
                                    <p:set>
                                      <p:cBhvr>
                                        <p:cTn id="19" fill="hold"/>
                                        <p:tgtEl>
                                          <p:spTgt spid="209"/>
                                        </p:tgtEl>
                                        <p:attrNameLst>
                                          <p:attrName>style.visibility</p:attrName>
                                        </p:attrNameLst>
                                      </p:cBhvr>
                                      <p:to>
                                        <p:strVal val="visible"/>
                                      </p:to>
                                    </p:set>
                                    <p:anim calcmode="lin" valueType="num">
                                      <p:cBhvr>
                                        <p:cTn id="20" dur="1000" fill="hold"/>
                                        <p:tgtEl>
                                          <p:spTgt spid="209"/>
                                        </p:tgtEl>
                                        <p:attrNameLst>
                                          <p:attrName>ppt_x</p:attrName>
                                        </p:attrNameLst>
                                      </p:cBhvr>
                                      <p:tavLst>
                                        <p:tav tm="0">
                                          <p:val>
                                            <p:strVal val="0-#ppt_w/2"/>
                                          </p:val>
                                        </p:tav>
                                        <p:tav tm="100000">
                                          <p:val>
                                            <p:strVal val="#ppt_x"/>
                                          </p:val>
                                        </p:tav>
                                      </p:tavLst>
                                    </p:anim>
                                    <p:anim calcmode="lin" valueType="num">
                                      <p:cBhvr>
                                        <p:cTn id="21" dur="1000" fill="hold"/>
                                        <p:tgtEl>
                                          <p:spTgt spid="2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1" animBg="1" advAuto="0"/>
      <p:bldP spid="207" grpId="2" animBg="1" advAuto="0"/>
      <p:bldP spid="208" grpId="3" animBg="1" advAuto="0"/>
      <p:bldP spid="209" grpId="4"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14" name="IMG_1952.jpeg"/>
          <p:cNvPicPr>
            <a:picLocks noChangeAspect="1"/>
          </p:cNvPicPr>
          <p:nvPr/>
        </p:nvPicPr>
        <p:blipFill>
          <a:blip r:embed="rId3">
            <a:extLst/>
          </a:blip>
          <a:stretch>
            <a:fillRect/>
          </a:stretch>
        </p:blipFill>
        <p:spPr>
          <a:xfrm flipH="1">
            <a:off x="7487732" y="3182405"/>
            <a:ext cx="4308670" cy="5744894"/>
          </a:xfrm>
          <a:prstGeom prst="rect">
            <a:avLst/>
          </a:prstGeom>
          <a:ln w="12700">
            <a:miter lim="400000"/>
          </a:ln>
        </p:spPr>
      </p:pic>
      <p:sp>
        <p:nvSpPr>
          <p:cNvPr id="215" name="Shape 215"/>
          <p:cNvSpPr>
            <a:spLocks noGrp="1"/>
          </p:cNvSpPr>
          <p:nvPr>
            <p:ph type="title"/>
          </p:nvPr>
        </p:nvSpPr>
        <p:spPr>
          <a:prstGeom prst="rect">
            <a:avLst/>
          </a:prstGeom>
        </p:spPr>
        <p:txBody>
          <a:bodyPr/>
          <a:lstStyle/>
          <a:p>
            <a:r>
              <a:t>Diagnóstico</a:t>
            </a:r>
          </a:p>
        </p:txBody>
      </p:sp>
      <p:sp>
        <p:nvSpPr>
          <p:cNvPr id="216" name="Shape 216"/>
          <p:cNvSpPr>
            <a:spLocks noGrp="1"/>
          </p:cNvSpPr>
          <p:nvPr>
            <p:ph type="body" idx="1"/>
          </p:nvPr>
        </p:nvSpPr>
        <p:spPr>
          <a:xfrm>
            <a:off x="383099" y="2911601"/>
            <a:ext cx="11099801" cy="6286501"/>
          </a:xfrm>
          <a:prstGeom prst="rect">
            <a:avLst/>
          </a:prstGeom>
        </p:spPr>
        <p:txBody>
          <a:bodyPr/>
          <a:lstStyle/>
          <a:p>
            <a:r>
              <a:t>Filiación de la fractura</a:t>
            </a:r>
          </a:p>
        </p:txBody>
      </p:sp>
      <p:pic>
        <p:nvPicPr>
          <p:cNvPr id="217" name="Captura de pantalla 2018-04-15 a las 17.09.56.png"/>
          <p:cNvPicPr>
            <a:picLocks noChangeAspect="1"/>
          </p:cNvPicPr>
          <p:nvPr/>
        </p:nvPicPr>
        <p:blipFill>
          <a:blip r:embed="rId4">
            <a:extLst/>
          </a:blip>
          <a:stretch>
            <a:fillRect/>
          </a:stretch>
        </p:blipFill>
        <p:spPr>
          <a:xfrm>
            <a:off x="-11840" y="4399"/>
            <a:ext cx="2524977" cy="1001026"/>
          </a:xfrm>
          <a:prstGeom prst="rect">
            <a:avLst/>
          </a:prstGeom>
          <a:ln w="12700">
            <a:miter lim="400000"/>
          </a:ln>
        </p:spPr>
      </p:pic>
      <p:pic>
        <p:nvPicPr>
          <p:cNvPr id="218" name="Captura de pantalla 2018-04-15 a las 19.12.16.png"/>
          <p:cNvPicPr>
            <a:picLocks noChangeAspect="1"/>
          </p:cNvPicPr>
          <p:nvPr/>
        </p:nvPicPr>
        <p:blipFill>
          <a:blip r:embed="rId5">
            <a:extLst/>
          </a:blip>
          <a:stretch>
            <a:fillRect/>
          </a:stretch>
        </p:blipFill>
        <p:spPr>
          <a:xfrm>
            <a:off x="8048764" y="4767930"/>
            <a:ext cx="2799270" cy="3916286"/>
          </a:xfrm>
          <a:prstGeom prst="rect">
            <a:avLst/>
          </a:prstGeom>
          <a:ln w="12700">
            <a:miter lim="400000"/>
          </a:ln>
        </p:spPr>
      </p:pic>
      <p:pic>
        <p:nvPicPr>
          <p:cNvPr id="219" name="Captura de pantalla 2018-04-15 a las 18.31.08.png"/>
          <p:cNvPicPr>
            <a:picLocks noChangeAspect="1"/>
          </p:cNvPicPr>
          <p:nvPr/>
        </p:nvPicPr>
        <p:blipFill>
          <a:blip r:embed="rId6">
            <a:extLst/>
          </a:blip>
          <a:stretch>
            <a:fillRect/>
          </a:stretch>
        </p:blipFill>
        <p:spPr>
          <a:xfrm>
            <a:off x="2538577" y="3275711"/>
            <a:ext cx="4652834" cy="5865192"/>
          </a:xfrm>
          <a:prstGeom prst="rect">
            <a:avLst/>
          </a:prstGeom>
          <a:ln w="12700">
            <a:miter lim="400000"/>
          </a:ln>
        </p:spPr>
      </p:pic>
      <p:sp>
        <p:nvSpPr>
          <p:cNvPr id="220" name="Shape 220"/>
          <p:cNvSpPr/>
          <p:nvPr/>
        </p:nvSpPr>
        <p:spPr>
          <a:xfrm>
            <a:off x="5461295" y="7483686"/>
            <a:ext cx="1498285" cy="1823780"/>
          </a:xfrm>
          <a:prstGeom prst="ellipse">
            <a:avLst/>
          </a:prstGeom>
          <a:ln w="63500">
            <a:solidFill>
              <a:srgbClr val="FD3D03"/>
            </a:solidFill>
            <a:miter lim="400000"/>
          </a:ln>
          <a:effectLst>
            <a:outerShdw blurRad="76200" dir="18900000" rotWithShape="0">
              <a:srgbClr val="000000">
                <a:alpha val="80000"/>
              </a:srgbClr>
            </a:outerShdw>
          </a:effectLst>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221" name="Shape 221"/>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3" nodeType="clickEffect">
                                  <p:stCondLst>
                                    <p:cond delay="0"/>
                                  </p:stCondLst>
                                  <p:iterate>
                                    <p:tmAbs val="0"/>
                                  </p:iterate>
                                  <p:childTnLst>
                                    <p:set>
                                      <p:cBhvr>
                                        <p:cTn id="14" fill="hold"/>
                                        <p:tgtEl>
                                          <p:spTgt spid="219"/>
                                        </p:tgtEl>
                                        <p:attrNameLst>
                                          <p:attrName>style.visibility</p:attrName>
                                        </p:attrNameLst>
                                      </p:cBhvr>
                                      <p:to>
                                        <p:strVal val="visible"/>
                                      </p:to>
                                    </p:set>
                                    <p:animEffect transition="in" filter="wipe(left)">
                                      <p:cBhvr>
                                        <p:cTn id="15" dur="1000"/>
                                        <p:tgtEl>
                                          <p:spTgt spid="21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4" nodeType="clickEffect">
                                  <p:stCondLst>
                                    <p:cond delay="0"/>
                                  </p:stCondLst>
                                  <p:iterate>
                                    <p:tmAbs val="0"/>
                                  </p:iterate>
                                  <p:childTnLst>
                                    <p:set>
                                      <p:cBhvr>
                                        <p:cTn id="19" fill="hold"/>
                                        <p:tgtEl>
                                          <p:spTgt spid="220"/>
                                        </p:tgtEl>
                                        <p:attrNameLst>
                                          <p:attrName>style.visibility</p:attrName>
                                        </p:attrNameLst>
                                      </p:cBhvr>
                                      <p:to>
                                        <p:strVal val="visible"/>
                                      </p:to>
                                    </p:set>
                                    <p:anim calcmode="lin" valueType="num">
                                      <p:cBhvr>
                                        <p:cTn id="20" dur="1000" fill="hold"/>
                                        <p:tgtEl>
                                          <p:spTgt spid="220"/>
                                        </p:tgtEl>
                                        <p:attrNameLst>
                                          <p:attrName>ppt_x</p:attrName>
                                        </p:attrNameLst>
                                      </p:cBhvr>
                                      <p:tavLst>
                                        <p:tav tm="0">
                                          <p:val>
                                            <p:strVal val="0-#ppt_w/2"/>
                                          </p:val>
                                        </p:tav>
                                        <p:tav tm="100000">
                                          <p:val>
                                            <p:strVal val="#ppt_x"/>
                                          </p:val>
                                        </p:tav>
                                      </p:tavLst>
                                    </p:anim>
                                    <p:anim calcmode="lin" valueType="num">
                                      <p:cBhvr>
                                        <p:cTn id="21" dur="1000" fill="hold"/>
                                        <p:tgtEl>
                                          <p:spTgt spid="2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1" animBg="1" advAuto="0"/>
      <p:bldP spid="218" grpId="2" animBg="1" advAuto="0"/>
      <p:bldP spid="219" grpId="3" animBg="1" advAuto="0"/>
      <p:bldP spid="220" grpId="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25" name="Shape 225"/>
          <p:cNvSpPr>
            <a:spLocks noGrp="1"/>
          </p:cNvSpPr>
          <p:nvPr>
            <p:ph type="title"/>
          </p:nvPr>
        </p:nvSpPr>
        <p:spPr>
          <a:prstGeom prst="rect">
            <a:avLst/>
          </a:prstGeom>
        </p:spPr>
        <p:txBody>
          <a:bodyPr/>
          <a:lstStyle/>
          <a:p>
            <a:r>
              <a:t>Tratamiento</a:t>
            </a:r>
          </a:p>
        </p:txBody>
      </p:sp>
      <p:sp>
        <p:nvSpPr>
          <p:cNvPr id="226" name="Shape 226"/>
          <p:cNvSpPr>
            <a:spLocks noGrp="1"/>
          </p:cNvSpPr>
          <p:nvPr>
            <p:ph type="body" sz="half" idx="1"/>
          </p:nvPr>
        </p:nvSpPr>
        <p:spPr>
          <a:prstGeom prst="rect">
            <a:avLst/>
          </a:prstGeom>
        </p:spPr>
        <p:txBody>
          <a:bodyPr/>
          <a:lstStyle/>
          <a:p>
            <a:pPr>
              <a:defRPr b="1">
                <a:latin typeface="Helvetica"/>
                <a:ea typeface="Helvetica"/>
                <a:cs typeface="Helvetica"/>
                <a:sym typeface="Helvetica"/>
              </a:defRPr>
            </a:pPr>
            <a:r>
              <a:t>Tratamiento conservador </a:t>
            </a:r>
          </a:p>
          <a:p>
            <a:pPr>
              <a:defRPr b="1">
                <a:latin typeface="Helvetica"/>
                <a:ea typeface="Helvetica"/>
                <a:cs typeface="Helvetica"/>
                <a:sym typeface="Helvetica"/>
              </a:defRPr>
            </a:pPr>
            <a:r>
              <a:t>Tornillo-placa deslizante de cadera 135º</a:t>
            </a:r>
          </a:p>
          <a:p>
            <a:pPr>
              <a:defRPr b="1">
                <a:latin typeface="Helvetica"/>
                <a:ea typeface="Helvetica"/>
                <a:cs typeface="Helvetica"/>
                <a:sym typeface="Helvetica"/>
              </a:defRPr>
            </a:pPr>
            <a:r>
              <a:t>Placa de bloqueo a 95º</a:t>
            </a:r>
          </a:p>
          <a:p>
            <a:pPr>
              <a:defRPr b="1">
                <a:latin typeface="Helvetica"/>
                <a:ea typeface="Helvetica"/>
                <a:cs typeface="Helvetica"/>
                <a:sym typeface="Helvetica"/>
              </a:defRPr>
            </a:pPr>
            <a:r>
              <a:t>Lámina-placa a 95º</a:t>
            </a:r>
          </a:p>
          <a:p>
            <a:pPr>
              <a:defRPr b="1">
                <a:latin typeface="Helvetica"/>
                <a:ea typeface="Helvetica"/>
                <a:cs typeface="Helvetica"/>
                <a:sym typeface="Helvetica"/>
              </a:defRPr>
            </a:pPr>
            <a:r>
              <a:t>Enclavado endomedular</a:t>
            </a:r>
          </a:p>
          <a:p>
            <a:pPr>
              <a:defRPr b="1">
                <a:latin typeface="Helvetica"/>
                <a:ea typeface="Helvetica"/>
                <a:cs typeface="Helvetica"/>
                <a:sym typeface="Helvetica"/>
              </a:defRPr>
            </a:pPr>
            <a:r>
              <a:t>Enclavado trocantérico</a:t>
            </a:r>
          </a:p>
        </p:txBody>
      </p:sp>
      <p:pic>
        <p:nvPicPr>
          <p:cNvPr id="227" name="Captura de pantalla 2018-04-15 a las 17.09.56.png"/>
          <p:cNvPicPr>
            <a:picLocks noChangeAspect="1"/>
          </p:cNvPicPr>
          <p:nvPr/>
        </p:nvPicPr>
        <p:blipFill>
          <a:blip r:embed="rId3">
            <a:extLst/>
          </a:blip>
          <a:stretch>
            <a:fillRect/>
          </a:stretch>
        </p:blipFill>
        <p:spPr>
          <a:xfrm>
            <a:off x="-11840" y="4399"/>
            <a:ext cx="2524977" cy="1001026"/>
          </a:xfrm>
          <a:prstGeom prst="rect">
            <a:avLst/>
          </a:prstGeom>
          <a:ln w="12700">
            <a:miter lim="400000"/>
          </a:ln>
        </p:spPr>
      </p:pic>
      <p:sp>
        <p:nvSpPr>
          <p:cNvPr id="228" name="Shape 228"/>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pic>
        <p:nvPicPr>
          <p:cNvPr id="229" name="Captura de pantalla 2018-04-21 a las 18.26.25.png"/>
          <p:cNvPicPr>
            <a:picLocks noChangeAspect="1"/>
          </p:cNvPicPr>
          <p:nvPr/>
        </p:nvPicPr>
        <p:blipFill>
          <a:blip r:embed="rId4">
            <a:extLst/>
          </a:blip>
          <a:srcRect l="1922" t="2052"/>
          <a:stretch>
            <a:fillRect/>
          </a:stretch>
        </p:blipFill>
        <p:spPr>
          <a:xfrm>
            <a:off x="7860055" y="3210800"/>
            <a:ext cx="4745666" cy="5212064"/>
          </a:xfrm>
          <a:prstGeom prst="rect">
            <a:avLst/>
          </a:prstGeom>
          <a:ln w="12700">
            <a:miter lim="400000"/>
          </a:ln>
        </p:spPr>
      </p:pic>
      <p:pic>
        <p:nvPicPr>
          <p:cNvPr id="230" name="Captura de pantalla 2018-04-21 a las 18.54.40.png"/>
          <p:cNvPicPr>
            <a:picLocks noChangeAspect="1"/>
          </p:cNvPicPr>
          <p:nvPr/>
        </p:nvPicPr>
        <p:blipFill>
          <a:blip r:embed="rId5">
            <a:extLst/>
          </a:blip>
          <a:stretch>
            <a:fillRect/>
          </a:stretch>
        </p:blipFill>
        <p:spPr>
          <a:xfrm>
            <a:off x="6578998" y="3852689"/>
            <a:ext cx="6433038" cy="3762721"/>
          </a:xfrm>
          <a:prstGeom prst="rect">
            <a:avLst/>
          </a:prstGeom>
          <a:ln w="12700">
            <a:miter lim="400000"/>
          </a:ln>
        </p:spPr>
      </p:pic>
      <p:sp>
        <p:nvSpPr>
          <p:cNvPr id="231" name="Shape 231"/>
          <p:cNvSpPr/>
          <p:nvPr/>
        </p:nvSpPr>
        <p:spPr>
          <a:xfrm flipV="1">
            <a:off x="2578395" y="2281358"/>
            <a:ext cx="1270001" cy="1270001"/>
          </a:xfrm>
          <a:prstGeom prst="line">
            <a:avLst/>
          </a:prstGeom>
          <a:ln w="50800">
            <a:solidFill>
              <a:srgbClr val="971818"/>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232" name="Shape 232"/>
          <p:cNvSpPr/>
          <p:nvPr/>
        </p:nvSpPr>
        <p:spPr>
          <a:xfrm flipH="1" flipV="1">
            <a:off x="2578395" y="2281358"/>
            <a:ext cx="1270001" cy="1270001"/>
          </a:xfrm>
          <a:prstGeom prst="line">
            <a:avLst/>
          </a:prstGeom>
          <a:ln w="50800">
            <a:solidFill>
              <a:srgbClr val="971818"/>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29"/>
                                        </p:tgtEl>
                                        <p:attrNameLst>
                                          <p:attrName>style.visibility</p:attrName>
                                        </p:attrNameLst>
                                      </p:cBhvr>
                                      <p:to>
                                        <p:strVal val="visible"/>
                                      </p:to>
                                    </p:set>
                                    <p:animEffect transition="in" filter="wipe(left)">
                                      <p:cBhvr>
                                        <p:cTn id="7" dur="1000"/>
                                        <p:tgtEl>
                                          <p:spTgt spid="2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2" nodeType="clickEffect">
                                  <p:stCondLst>
                                    <p:cond delay="0"/>
                                  </p:stCondLst>
                                  <p:iterate>
                                    <p:tmAbs val="0"/>
                                  </p:iterate>
                                  <p:childTnLst>
                                    <p:animEffect transition="out" filter="wipe(left)">
                                      <p:cBhvr>
                                        <p:cTn id="11" dur="500" fill="hold"/>
                                        <p:tgtEl>
                                          <p:spTgt spid="229"/>
                                        </p:tgtEl>
                                      </p:cBhvr>
                                    </p:animEffect>
                                    <p:set>
                                      <p:cBhvr>
                                        <p:cTn id="12" fill="hold">
                                          <p:stCondLst>
                                            <p:cond delay="499"/>
                                          </p:stCondLst>
                                        </p:cTn>
                                        <p:tgtEl>
                                          <p:spTgt spid="2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2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4" nodeType="clickEffect">
                                  <p:stCondLst>
                                    <p:cond delay="0"/>
                                  </p:stCondLst>
                                  <p:iterate>
                                    <p:tmAbs val="0"/>
                                  </p:iterate>
                                  <p:childTnLst>
                                    <p:set>
                                      <p:cBhvr>
                                        <p:cTn id="20" fill="hold">
                                          <p:stCondLst>
                                            <p:cond delay="0"/>
                                          </p:stCondLst>
                                        </p:cTn>
                                        <p:tgtEl>
                                          <p:spTgt spid="2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2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6" nodeType="clickEffect">
                                  <p:stCondLst>
                                    <p:cond delay="0"/>
                                  </p:stCondLst>
                                  <p:iterate>
                                    <p:tmAbs val="0"/>
                                  </p:iterate>
                                  <p:childTnLst>
                                    <p:set>
                                      <p:cBhvr>
                                        <p:cTn id="28" fill="hold"/>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P spid="229" grpId="2" animBg="1" advAuto="0"/>
      <p:bldP spid="230" grpId="3" animBg="1" advAuto="0"/>
      <p:bldP spid="230" grpId="4" animBg="1" advAuto="0"/>
      <p:bldP spid="231" grpId="5" animBg="1" advAuto="0"/>
      <p:bldP spid="232" grpId="6"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100000">
              <a:schemeClr val="accent1">
                <a:hueOff val="321133"/>
                <a:satOff val="-12043"/>
                <a:lumOff val="-7113"/>
              </a:schemeClr>
            </a:gs>
          </a:gsLst>
          <a:lin ang="3196644" scaled="0"/>
        </a:gradFill>
        <a:effectLst/>
      </p:bgPr>
    </p:bg>
    <p:spTree>
      <p:nvGrpSpPr>
        <p:cNvPr id="1" name=""/>
        <p:cNvGrpSpPr/>
        <p:nvPr/>
      </p:nvGrpSpPr>
      <p:grpSpPr>
        <a:xfrm>
          <a:off x="0" y="0"/>
          <a:ext cx="0" cy="0"/>
          <a:chOff x="0" y="0"/>
          <a:chExt cx="0" cy="0"/>
        </a:xfrm>
      </p:grpSpPr>
      <p:sp>
        <p:nvSpPr>
          <p:cNvPr id="236" name="Shape 236"/>
          <p:cNvSpPr>
            <a:spLocks noGrp="1"/>
          </p:cNvSpPr>
          <p:nvPr>
            <p:ph type="title"/>
          </p:nvPr>
        </p:nvSpPr>
        <p:spPr>
          <a:prstGeom prst="rect">
            <a:avLst/>
          </a:prstGeom>
        </p:spPr>
        <p:txBody>
          <a:bodyPr/>
          <a:lstStyle/>
          <a:p>
            <a:r>
              <a:t>Tratamiento</a:t>
            </a:r>
          </a:p>
        </p:txBody>
      </p:sp>
      <p:sp>
        <p:nvSpPr>
          <p:cNvPr id="237" name="Shape 237"/>
          <p:cNvSpPr>
            <a:spLocks noGrp="1"/>
          </p:cNvSpPr>
          <p:nvPr>
            <p:ph type="body" sz="half" idx="1"/>
          </p:nvPr>
        </p:nvSpPr>
        <p:spPr>
          <a:prstGeom prst="rect">
            <a:avLst/>
          </a:prstGeom>
        </p:spPr>
        <p:txBody>
          <a:bodyPr/>
          <a:lstStyle/>
          <a:p>
            <a:pPr>
              <a:defRPr b="1">
                <a:latin typeface="Helvetica"/>
                <a:ea typeface="Helvetica"/>
                <a:cs typeface="Helvetica"/>
                <a:sym typeface="Helvetica"/>
              </a:defRPr>
            </a:pPr>
            <a:r>
              <a:t>Tratamiento conservador </a:t>
            </a:r>
          </a:p>
          <a:p>
            <a:pPr>
              <a:defRPr b="1">
                <a:latin typeface="Helvetica"/>
                <a:ea typeface="Helvetica"/>
                <a:cs typeface="Helvetica"/>
                <a:sym typeface="Helvetica"/>
              </a:defRPr>
            </a:pPr>
            <a:r>
              <a:t>Tornillo-placa deslizante de cadera 135º</a:t>
            </a:r>
          </a:p>
          <a:p>
            <a:pPr>
              <a:defRPr b="1">
                <a:latin typeface="Helvetica"/>
                <a:ea typeface="Helvetica"/>
                <a:cs typeface="Helvetica"/>
                <a:sym typeface="Helvetica"/>
              </a:defRPr>
            </a:pPr>
            <a:r>
              <a:t>Placa de bloqueo a 95º</a:t>
            </a:r>
          </a:p>
          <a:p>
            <a:pPr>
              <a:defRPr b="1">
                <a:latin typeface="Helvetica"/>
                <a:ea typeface="Helvetica"/>
                <a:cs typeface="Helvetica"/>
                <a:sym typeface="Helvetica"/>
              </a:defRPr>
            </a:pPr>
            <a:r>
              <a:t>Lámina-placa a 95º</a:t>
            </a:r>
          </a:p>
          <a:p>
            <a:pPr>
              <a:defRPr b="1">
                <a:latin typeface="Helvetica"/>
                <a:ea typeface="Helvetica"/>
                <a:cs typeface="Helvetica"/>
                <a:sym typeface="Helvetica"/>
              </a:defRPr>
            </a:pPr>
            <a:r>
              <a:t>Enclavado endomedular</a:t>
            </a:r>
          </a:p>
          <a:p>
            <a:pPr>
              <a:defRPr b="1">
                <a:latin typeface="Helvetica"/>
                <a:ea typeface="Helvetica"/>
                <a:cs typeface="Helvetica"/>
                <a:sym typeface="Helvetica"/>
              </a:defRPr>
            </a:pPr>
            <a:r>
              <a:t>Enclavado trocantérico</a:t>
            </a:r>
          </a:p>
        </p:txBody>
      </p:sp>
      <p:pic>
        <p:nvPicPr>
          <p:cNvPr id="238" name="Captura de pantalla 2018-04-15 a las 17.09.56.png"/>
          <p:cNvPicPr>
            <a:picLocks noChangeAspect="1"/>
          </p:cNvPicPr>
          <p:nvPr/>
        </p:nvPicPr>
        <p:blipFill>
          <a:blip r:embed="rId3">
            <a:extLst/>
          </a:blip>
          <a:stretch>
            <a:fillRect/>
          </a:stretch>
        </p:blipFill>
        <p:spPr>
          <a:xfrm>
            <a:off x="-11840" y="4399"/>
            <a:ext cx="2524977" cy="1001026"/>
          </a:xfrm>
          <a:prstGeom prst="rect">
            <a:avLst/>
          </a:prstGeom>
          <a:ln w="12700">
            <a:miter lim="400000"/>
          </a:ln>
        </p:spPr>
      </p:pic>
      <p:pic>
        <p:nvPicPr>
          <p:cNvPr id="239" name="Captura de pantalla 2018-04-21 a las 20.13.21.png"/>
          <p:cNvPicPr>
            <a:picLocks noChangeAspect="1"/>
          </p:cNvPicPr>
          <p:nvPr/>
        </p:nvPicPr>
        <p:blipFill>
          <a:blip r:embed="rId4">
            <a:extLst/>
          </a:blip>
          <a:stretch>
            <a:fillRect/>
          </a:stretch>
        </p:blipFill>
        <p:spPr>
          <a:xfrm>
            <a:off x="6618509" y="3276200"/>
            <a:ext cx="5533582" cy="4915700"/>
          </a:xfrm>
          <a:prstGeom prst="rect">
            <a:avLst/>
          </a:prstGeom>
          <a:ln w="25400">
            <a:solidFill>
              <a:srgbClr val="000000"/>
            </a:solidFill>
            <a:miter lim="400000"/>
          </a:ln>
          <a:effectLst>
            <a:reflection stA="50000" endPos="40000" dir="5400000" sy="-100000" algn="bl" rotWithShape="0"/>
          </a:effectLst>
        </p:spPr>
      </p:pic>
      <p:sp>
        <p:nvSpPr>
          <p:cNvPr id="240" name="Shape 240"/>
          <p:cNvSpPr/>
          <p:nvPr/>
        </p:nvSpPr>
        <p:spPr>
          <a:xfrm flipV="1">
            <a:off x="2578395" y="2281358"/>
            <a:ext cx="1270001" cy="1270001"/>
          </a:xfrm>
          <a:prstGeom prst="line">
            <a:avLst/>
          </a:prstGeom>
          <a:ln w="50800">
            <a:solidFill>
              <a:srgbClr val="971818"/>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241" name="Shape 241"/>
          <p:cNvSpPr/>
          <p:nvPr/>
        </p:nvSpPr>
        <p:spPr>
          <a:xfrm flipH="1" flipV="1">
            <a:off x="2578395" y="2281358"/>
            <a:ext cx="1270001" cy="1270001"/>
          </a:xfrm>
          <a:prstGeom prst="line">
            <a:avLst/>
          </a:prstGeom>
          <a:ln w="50800">
            <a:solidFill>
              <a:srgbClr val="971818"/>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45" name="Captura de pantalla 2018-04-21 a las 19.16.49.png"/>
          <p:cNvPicPr>
            <a:picLocks noChangeAspect="1"/>
          </p:cNvPicPr>
          <p:nvPr/>
        </p:nvPicPr>
        <p:blipFill>
          <a:blip r:embed="rId3">
            <a:extLst/>
          </a:blip>
          <a:stretch>
            <a:fillRect/>
          </a:stretch>
        </p:blipFill>
        <p:spPr>
          <a:xfrm>
            <a:off x="7831321" y="3759200"/>
            <a:ext cx="4686301" cy="3949700"/>
          </a:xfrm>
          <a:prstGeom prst="rect">
            <a:avLst/>
          </a:prstGeom>
          <a:ln w="12700">
            <a:miter lim="400000"/>
          </a:ln>
        </p:spPr>
      </p:pic>
      <p:sp>
        <p:nvSpPr>
          <p:cNvPr id="246" name="Shape 246"/>
          <p:cNvSpPr>
            <a:spLocks noGrp="1"/>
          </p:cNvSpPr>
          <p:nvPr>
            <p:ph type="title"/>
          </p:nvPr>
        </p:nvSpPr>
        <p:spPr>
          <a:prstGeom prst="rect">
            <a:avLst/>
          </a:prstGeom>
        </p:spPr>
        <p:txBody>
          <a:bodyPr/>
          <a:lstStyle/>
          <a:p>
            <a:r>
              <a:t>Tratamiento</a:t>
            </a:r>
          </a:p>
        </p:txBody>
      </p:sp>
      <p:sp>
        <p:nvSpPr>
          <p:cNvPr id="247" name="Shape 247"/>
          <p:cNvSpPr>
            <a:spLocks noGrp="1"/>
          </p:cNvSpPr>
          <p:nvPr>
            <p:ph type="body" sz="half" idx="1"/>
          </p:nvPr>
        </p:nvSpPr>
        <p:spPr>
          <a:prstGeom prst="rect">
            <a:avLst/>
          </a:prstGeom>
        </p:spPr>
        <p:txBody>
          <a:bodyPr/>
          <a:lstStyle/>
          <a:p>
            <a:pPr>
              <a:defRPr b="1">
                <a:latin typeface="Helvetica"/>
                <a:ea typeface="Helvetica"/>
                <a:cs typeface="Helvetica"/>
                <a:sym typeface="Helvetica"/>
              </a:defRPr>
            </a:pPr>
            <a:r>
              <a:t>Tratamiento conservador </a:t>
            </a:r>
          </a:p>
          <a:p>
            <a:pPr>
              <a:defRPr b="1">
                <a:latin typeface="Helvetica"/>
                <a:ea typeface="Helvetica"/>
                <a:cs typeface="Helvetica"/>
                <a:sym typeface="Helvetica"/>
              </a:defRPr>
            </a:pPr>
            <a:r>
              <a:t>Tornillo-placa deslizante de cadera 135º</a:t>
            </a:r>
          </a:p>
          <a:p>
            <a:pPr>
              <a:defRPr b="1">
                <a:latin typeface="Helvetica"/>
                <a:ea typeface="Helvetica"/>
                <a:cs typeface="Helvetica"/>
                <a:sym typeface="Helvetica"/>
              </a:defRPr>
            </a:pPr>
            <a:r>
              <a:t>Placa de bloqueo a 95º</a:t>
            </a:r>
          </a:p>
          <a:p>
            <a:pPr>
              <a:defRPr b="1">
                <a:latin typeface="Helvetica"/>
                <a:ea typeface="Helvetica"/>
                <a:cs typeface="Helvetica"/>
                <a:sym typeface="Helvetica"/>
              </a:defRPr>
            </a:pPr>
            <a:r>
              <a:t>Lámina-placa a 95º</a:t>
            </a:r>
          </a:p>
          <a:p>
            <a:pPr>
              <a:defRPr b="1">
                <a:latin typeface="Helvetica"/>
                <a:ea typeface="Helvetica"/>
                <a:cs typeface="Helvetica"/>
                <a:sym typeface="Helvetica"/>
              </a:defRPr>
            </a:pPr>
            <a:r>
              <a:t>Enclavado endomedular</a:t>
            </a:r>
          </a:p>
          <a:p>
            <a:pPr>
              <a:defRPr b="1">
                <a:latin typeface="Helvetica"/>
                <a:ea typeface="Helvetica"/>
                <a:cs typeface="Helvetica"/>
                <a:sym typeface="Helvetica"/>
              </a:defRPr>
            </a:pPr>
            <a:r>
              <a:t>Enclavado trocantérico</a:t>
            </a:r>
          </a:p>
        </p:txBody>
      </p:sp>
      <p:pic>
        <p:nvPicPr>
          <p:cNvPr id="248" name="Captura de pantalla 2018-04-15 a las 17.09.56.png"/>
          <p:cNvPicPr>
            <a:picLocks noChangeAspect="1"/>
          </p:cNvPicPr>
          <p:nvPr/>
        </p:nvPicPr>
        <p:blipFill>
          <a:blip r:embed="rId4">
            <a:extLst/>
          </a:blip>
          <a:stretch>
            <a:fillRect/>
          </a:stretch>
        </p:blipFill>
        <p:spPr>
          <a:xfrm>
            <a:off x="-11840" y="4399"/>
            <a:ext cx="2524977" cy="1001026"/>
          </a:xfrm>
          <a:prstGeom prst="rect">
            <a:avLst/>
          </a:prstGeom>
          <a:ln w="12700">
            <a:miter lim="400000"/>
          </a:ln>
        </p:spPr>
      </p:pic>
      <p:sp>
        <p:nvSpPr>
          <p:cNvPr id="249" name="Shape 249"/>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
        <p:nvSpPr>
          <p:cNvPr id="250" name="Shape 250"/>
          <p:cNvSpPr/>
          <p:nvPr/>
        </p:nvSpPr>
        <p:spPr>
          <a:xfrm flipV="1">
            <a:off x="2578395" y="2281358"/>
            <a:ext cx="1270001" cy="1270001"/>
          </a:xfrm>
          <a:prstGeom prst="line">
            <a:avLst/>
          </a:prstGeom>
          <a:ln w="50800">
            <a:solidFill>
              <a:srgbClr val="971818"/>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251" name="Shape 251"/>
          <p:cNvSpPr/>
          <p:nvPr/>
        </p:nvSpPr>
        <p:spPr>
          <a:xfrm flipH="1" flipV="1">
            <a:off x="2578395" y="2281358"/>
            <a:ext cx="1270001" cy="1270001"/>
          </a:xfrm>
          <a:prstGeom prst="line">
            <a:avLst/>
          </a:prstGeom>
          <a:ln w="50800">
            <a:solidFill>
              <a:srgbClr val="971818"/>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pic>
        <p:nvPicPr>
          <p:cNvPr id="252" name="Captura de pantalla 2018-04-23 a las 22.09.04.png"/>
          <p:cNvPicPr>
            <a:picLocks noChangeAspect="1"/>
          </p:cNvPicPr>
          <p:nvPr/>
        </p:nvPicPr>
        <p:blipFill>
          <a:blip r:embed="rId5">
            <a:extLst/>
          </a:blip>
          <a:stretch>
            <a:fillRect/>
          </a:stretch>
        </p:blipFill>
        <p:spPr>
          <a:xfrm>
            <a:off x="7507471" y="3726803"/>
            <a:ext cx="5334001" cy="5272807"/>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2" nodeType="clickEffect">
                                  <p:stCondLst>
                                    <p:cond delay="0"/>
                                  </p:stCondLst>
                                  <p:iterate>
                                    <p:tmAbs val="0"/>
                                  </p:iterate>
                                  <p:childTnLst>
                                    <p:set>
                                      <p:cBhvr>
                                        <p:cTn id="10" fill="hold"/>
                                        <p:tgtEl>
                                          <p:spTgt spid="252"/>
                                        </p:tgtEl>
                                        <p:attrNameLst>
                                          <p:attrName>style.visibility</p:attrName>
                                        </p:attrNameLst>
                                      </p:cBhvr>
                                      <p:to>
                                        <p:strVal val="visible"/>
                                      </p:to>
                                    </p:set>
                                    <p:anim calcmode="lin" valueType="num">
                                      <p:cBhvr>
                                        <p:cTn id="11" dur="3000" fill="hold"/>
                                        <p:tgtEl>
                                          <p:spTgt spid="252"/>
                                        </p:tgtEl>
                                        <p:attrNameLst>
                                          <p:attrName>ppt_w</p:attrName>
                                        </p:attrNameLst>
                                      </p:cBhvr>
                                      <p:tavLst>
                                        <p:tav tm="0">
                                          <p:val>
                                            <p:fltVal val="0"/>
                                          </p:val>
                                        </p:tav>
                                        <p:tav tm="100000">
                                          <p:val>
                                            <p:strVal val="#ppt_w"/>
                                          </p:val>
                                        </p:tav>
                                      </p:tavLst>
                                    </p:anim>
                                    <p:anim calcmode="lin" valueType="num">
                                      <p:cBhvr>
                                        <p:cTn id="12" dur="3000" fill="hold"/>
                                        <p:tgtEl>
                                          <p:spTgt spid="2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P spid="252"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56" name="Shape 256"/>
          <p:cNvSpPr>
            <a:spLocks noGrp="1"/>
          </p:cNvSpPr>
          <p:nvPr>
            <p:ph type="title"/>
          </p:nvPr>
        </p:nvSpPr>
        <p:spPr>
          <a:prstGeom prst="rect">
            <a:avLst/>
          </a:prstGeom>
        </p:spPr>
        <p:txBody>
          <a:bodyPr/>
          <a:lstStyle/>
          <a:p>
            <a:r>
              <a:t>Tratamiento</a:t>
            </a:r>
          </a:p>
        </p:txBody>
      </p:sp>
      <p:sp>
        <p:nvSpPr>
          <p:cNvPr id="257" name="Shape 257"/>
          <p:cNvSpPr>
            <a:spLocks noGrp="1"/>
          </p:cNvSpPr>
          <p:nvPr>
            <p:ph type="body" sz="half" idx="1"/>
          </p:nvPr>
        </p:nvSpPr>
        <p:spPr>
          <a:prstGeom prst="rect">
            <a:avLst/>
          </a:prstGeom>
        </p:spPr>
        <p:txBody>
          <a:bodyPr/>
          <a:lstStyle/>
          <a:p>
            <a:pPr>
              <a:defRPr b="1">
                <a:latin typeface="Helvetica"/>
                <a:ea typeface="Helvetica"/>
                <a:cs typeface="Helvetica"/>
                <a:sym typeface="Helvetica"/>
              </a:defRPr>
            </a:pPr>
            <a:r>
              <a:t>Tratamiento conservador </a:t>
            </a:r>
          </a:p>
          <a:p>
            <a:pPr>
              <a:defRPr b="1">
                <a:latin typeface="Helvetica"/>
                <a:ea typeface="Helvetica"/>
                <a:cs typeface="Helvetica"/>
                <a:sym typeface="Helvetica"/>
              </a:defRPr>
            </a:pPr>
            <a:r>
              <a:t>Tornillo-placa deslizante de cadera 135º</a:t>
            </a:r>
          </a:p>
          <a:p>
            <a:pPr>
              <a:defRPr b="1">
                <a:latin typeface="Helvetica"/>
                <a:ea typeface="Helvetica"/>
                <a:cs typeface="Helvetica"/>
                <a:sym typeface="Helvetica"/>
              </a:defRPr>
            </a:pPr>
            <a:r>
              <a:t>Placa de bloqueo a 95º</a:t>
            </a:r>
          </a:p>
          <a:p>
            <a:pPr>
              <a:defRPr b="1">
                <a:latin typeface="Helvetica"/>
                <a:ea typeface="Helvetica"/>
                <a:cs typeface="Helvetica"/>
                <a:sym typeface="Helvetica"/>
              </a:defRPr>
            </a:pPr>
            <a:r>
              <a:t>Lámina-placa a 95º</a:t>
            </a:r>
          </a:p>
          <a:p>
            <a:pPr>
              <a:defRPr b="1">
                <a:latin typeface="Helvetica"/>
                <a:ea typeface="Helvetica"/>
                <a:cs typeface="Helvetica"/>
                <a:sym typeface="Helvetica"/>
              </a:defRPr>
            </a:pPr>
            <a:r>
              <a:t>Enclavado endomedular</a:t>
            </a:r>
          </a:p>
          <a:p>
            <a:pPr>
              <a:defRPr b="1">
                <a:latin typeface="Helvetica"/>
                <a:ea typeface="Helvetica"/>
                <a:cs typeface="Helvetica"/>
                <a:sym typeface="Helvetica"/>
              </a:defRPr>
            </a:pPr>
            <a:r>
              <a:t>Enclavado trocantérico</a:t>
            </a:r>
          </a:p>
        </p:txBody>
      </p:sp>
      <p:pic>
        <p:nvPicPr>
          <p:cNvPr id="258" name="Captura de pantalla 2018-04-15 a las 17.09.56.png"/>
          <p:cNvPicPr>
            <a:picLocks noChangeAspect="1"/>
          </p:cNvPicPr>
          <p:nvPr/>
        </p:nvPicPr>
        <p:blipFill>
          <a:blip r:embed="rId3">
            <a:extLst/>
          </a:blip>
          <a:stretch>
            <a:fillRect/>
          </a:stretch>
        </p:blipFill>
        <p:spPr>
          <a:xfrm>
            <a:off x="-11840" y="4399"/>
            <a:ext cx="2524977" cy="1001026"/>
          </a:xfrm>
          <a:prstGeom prst="rect">
            <a:avLst/>
          </a:prstGeom>
          <a:ln w="12700">
            <a:miter lim="400000"/>
          </a:ln>
        </p:spPr>
      </p:pic>
      <p:sp>
        <p:nvSpPr>
          <p:cNvPr id="259" name="Shape 259"/>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
        <p:nvSpPr>
          <p:cNvPr id="260" name="Shape 260"/>
          <p:cNvSpPr/>
          <p:nvPr/>
        </p:nvSpPr>
        <p:spPr>
          <a:xfrm flipV="1">
            <a:off x="2578395" y="2281358"/>
            <a:ext cx="1270001" cy="1270001"/>
          </a:xfrm>
          <a:prstGeom prst="line">
            <a:avLst/>
          </a:prstGeom>
          <a:ln w="50800">
            <a:solidFill>
              <a:srgbClr val="971818"/>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261" name="Shape 261"/>
          <p:cNvSpPr/>
          <p:nvPr/>
        </p:nvSpPr>
        <p:spPr>
          <a:xfrm flipH="1" flipV="1">
            <a:off x="2578395" y="2281358"/>
            <a:ext cx="1270001" cy="1270001"/>
          </a:xfrm>
          <a:prstGeom prst="line">
            <a:avLst/>
          </a:prstGeom>
          <a:ln w="50800">
            <a:solidFill>
              <a:srgbClr val="971818"/>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pic>
        <p:nvPicPr>
          <p:cNvPr id="262" name="Captura de pantalla 2018-04-21 a las 19.06.54.png"/>
          <p:cNvPicPr>
            <a:picLocks noChangeAspect="1"/>
          </p:cNvPicPr>
          <p:nvPr/>
        </p:nvPicPr>
        <p:blipFill>
          <a:blip r:embed="rId4">
            <a:extLst/>
          </a:blip>
          <a:stretch>
            <a:fillRect/>
          </a:stretch>
        </p:blipFill>
        <p:spPr>
          <a:xfrm>
            <a:off x="9613928" y="3467100"/>
            <a:ext cx="1638301" cy="2819400"/>
          </a:xfrm>
          <a:prstGeom prst="rect">
            <a:avLst/>
          </a:prstGeom>
          <a:ln w="12700">
            <a:miter lim="400000"/>
          </a:ln>
        </p:spPr>
      </p:pic>
      <p:pic>
        <p:nvPicPr>
          <p:cNvPr id="263" name="Captura de pantalla 2018-04-21 a las 19.11.47.png"/>
          <p:cNvPicPr>
            <a:picLocks noChangeAspect="1"/>
          </p:cNvPicPr>
          <p:nvPr/>
        </p:nvPicPr>
        <p:blipFill>
          <a:blip r:embed="rId5">
            <a:extLst/>
          </a:blip>
          <a:stretch>
            <a:fillRect/>
          </a:stretch>
        </p:blipFill>
        <p:spPr>
          <a:xfrm>
            <a:off x="8704219" y="4016069"/>
            <a:ext cx="3457719" cy="4715709"/>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6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2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1" animBg="1" advAuto="0"/>
      <p:bldP spid="262" grpId="2" animBg="1" advAuto="0"/>
      <p:bldP spid="263" grpId="3" animBg="1" advAuto="0"/>
      <p:bldP spid="263" grpId="4"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67" name="Shape 267"/>
          <p:cNvSpPr>
            <a:spLocks noGrp="1"/>
          </p:cNvSpPr>
          <p:nvPr>
            <p:ph type="title"/>
          </p:nvPr>
        </p:nvSpPr>
        <p:spPr>
          <a:prstGeom prst="rect">
            <a:avLst/>
          </a:prstGeom>
        </p:spPr>
        <p:txBody>
          <a:bodyPr/>
          <a:lstStyle/>
          <a:p>
            <a:r>
              <a:t>Tratamiento</a:t>
            </a:r>
          </a:p>
        </p:txBody>
      </p:sp>
      <p:sp>
        <p:nvSpPr>
          <p:cNvPr id="268" name="Shape 268"/>
          <p:cNvSpPr>
            <a:spLocks noGrp="1"/>
          </p:cNvSpPr>
          <p:nvPr>
            <p:ph type="body" sz="half" idx="1"/>
          </p:nvPr>
        </p:nvSpPr>
        <p:spPr>
          <a:prstGeom prst="rect">
            <a:avLst/>
          </a:prstGeom>
        </p:spPr>
        <p:txBody>
          <a:bodyPr/>
          <a:lstStyle/>
          <a:p>
            <a:pPr>
              <a:defRPr b="1">
                <a:latin typeface="Helvetica"/>
                <a:ea typeface="Helvetica"/>
                <a:cs typeface="Helvetica"/>
                <a:sym typeface="Helvetica"/>
              </a:defRPr>
            </a:pPr>
            <a:r>
              <a:t>Tratamiento conservador </a:t>
            </a:r>
          </a:p>
          <a:p>
            <a:pPr>
              <a:defRPr b="1">
                <a:latin typeface="Helvetica"/>
                <a:ea typeface="Helvetica"/>
                <a:cs typeface="Helvetica"/>
                <a:sym typeface="Helvetica"/>
              </a:defRPr>
            </a:pPr>
            <a:r>
              <a:t>Tornillo-placa deslizante de cadera 135º</a:t>
            </a:r>
          </a:p>
          <a:p>
            <a:pPr>
              <a:defRPr b="1">
                <a:latin typeface="Helvetica"/>
                <a:ea typeface="Helvetica"/>
                <a:cs typeface="Helvetica"/>
                <a:sym typeface="Helvetica"/>
              </a:defRPr>
            </a:pPr>
            <a:r>
              <a:t>Placa de bloqueo a 95º</a:t>
            </a:r>
          </a:p>
          <a:p>
            <a:pPr>
              <a:defRPr b="1">
                <a:latin typeface="Helvetica"/>
                <a:ea typeface="Helvetica"/>
                <a:cs typeface="Helvetica"/>
                <a:sym typeface="Helvetica"/>
              </a:defRPr>
            </a:pPr>
            <a:r>
              <a:t>Lámina-placa a 95º</a:t>
            </a:r>
          </a:p>
          <a:p>
            <a:pPr>
              <a:defRPr b="1">
                <a:latin typeface="Helvetica"/>
                <a:ea typeface="Helvetica"/>
                <a:cs typeface="Helvetica"/>
                <a:sym typeface="Helvetica"/>
              </a:defRPr>
            </a:pPr>
            <a:r>
              <a:t>Enclavado endomedular</a:t>
            </a:r>
          </a:p>
          <a:p>
            <a:pPr>
              <a:defRPr b="1">
                <a:latin typeface="Helvetica"/>
                <a:ea typeface="Helvetica"/>
                <a:cs typeface="Helvetica"/>
                <a:sym typeface="Helvetica"/>
              </a:defRPr>
            </a:pPr>
            <a:r>
              <a:t>Enclavado trocantérico</a:t>
            </a:r>
          </a:p>
        </p:txBody>
      </p:sp>
      <p:pic>
        <p:nvPicPr>
          <p:cNvPr id="269" name="Captura de pantalla 2018-04-15 a las 17.09.56.png"/>
          <p:cNvPicPr>
            <a:picLocks noChangeAspect="1"/>
          </p:cNvPicPr>
          <p:nvPr/>
        </p:nvPicPr>
        <p:blipFill>
          <a:blip r:embed="rId3">
            <a:extLst/>
          </a:blip>
          <a:stretch>
            <a:fillRect/>
          </a:stretch>
        </p:blipFill>
        <p:spPr>
          <a:xfrm>
            <a:off x="-11840" y="4399"/>
            <a:ext cx="2524977" cy="1001026"/>
          </a:xfrm>
          <a:prstGeom prst="rect">
            <a:avLst/>
          </a:prstGeom>
          <a:ln w="12700">
            <a:miter lim="400000"/>
          </a:ln>
        </p:spPr>
      </p:pic>
      <p:sp>
        <p:nvSpPr>
          <p:cNvPr id="270" name="Shape 270"/>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
        <p:nvSpPr>
          <p:cNvPr id="271" name="Shape 271"/>
          <p:cNvSpPr/>
          <p:nvPr/>
        </p:nvSpPr>
        <p:spPr>
          <a:xfrm flipV="1">
            <a:off x="2578395" y="2281358"/>
            <a:ext cx="1270001" cy="1270001"/>
          </a:xfrm>
          <a:prstGeom prst="line">
            <a:avLst/>
          </a:prstGeom>
          <a:ln w="50800">
            <a:solidFill>
              <a:srgbClr val="971818"/>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272" name="Shape 272"/>
          <p:cNvSpPr/>
          <p:nvPr/>
        </p:nvSpPr>
        <p:spPr>
          <a:xfrm flipH="1" flipV="1">
            <a:off x="2578395" y="2281358"/>
            <a:ext cx="1270001" cy="1270001"/>
          </a:xfrm>
          <a:prstGeom prst="line">
            <a:avLst/>
          </a:prstGeom>
          <a:ln w="50800">
            <a:solidFill>
              <a:srgbClr val="971818"/>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pic>
        <p:nvPicPr>
          <p:cNvPr id="273" name="Captura de pantalla 2018-04-21 a las 19.45.48.png"/>
          <p:cNvPicPr>
            <a:picLocks noChangeAspect="1"/>
          </p:cNvPicPr>
          <p:nvPr/>
        </p:nvPicPr>
        <p:blipFill>
          <a:blip r:embed="rId4">
            <a:extLst/>
          </a:blip>
          <a:stretch>
            <a:fillRect/>
          </a:stretch>
        </p:blipFill>
        <p:spPr>
          <a:xfrm>
            <a:off x="6003221" y="4811283"/>
            <a:ext cx="6764158" cy="3947709"/>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73"/>
                                        </p:tgtEl>
                                        <p:attrNameLst>
                                          <p:attrName>style.visibility</p:attrName>
                                        </p:attrNameLst>
                                      </p:cBhvr>
                                      <p:to>
                                        <p:strVal val="visible"/>
                                      </p:to>
                                    </p:set>
                                    <p:anim calcmode="lin" valueType="num">
                                      <p:cBhvr>
                                        <p:cTn id="7" dur="2500" fill="hold"/>
                                        <p:tgtEl>
                                          <p:spTgt spid="273"/>
                                        </p:tgtEl>
                                        <p:attrNameLst>
                                          <p:attrName>ppt_w</p:attrName>
                                        </p:attrNameLst>
                                      </p:cBhvr>
                                      <p:tavLst>
                                        <p:tav tm="0">
                                          <p:val>
                                            <p:fltVal val="0"/>
                                          </p:val>
                                        </p:tav>
                                        <p:tav tm="100000">
                                          <p:val>
                                            <p:strVal val="#ppt_w"/>
                                          </p:val>
                                        </p:tav>
                                      </p:tavLst>
                                    </p:anim>
                                    <p:anim calcmode="lin" valueType="num">
                                      <p:cBhvr>
                                        <p:cTn id="8" dur="2500" fill="hold"/>
                                        <p:tgtEl>
                                          <p:spTgt spid="2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77" name="Shape 277"/>
          <p:cNvSpPr>
            <a:spLocks noGrp="1"/>
          </p:cNvSpPr>
          <p:nvPr>
            <p:ph type="title"/>
          </p:nvPr>
        </p:nvSpPr>
        <p:spPr>
          <a:xfrm>
            <a:off x="952500" y="762000"/>
            <a:ext cx="5334000" cy="2358760"/>
          </a:xfrm>
          <a:prstGeom prst="rect">
            <a:avLst/>
          </a:prstGeom>
        </p:spPr>
        <p:txBody>
          <a:bodyPr/>
          <a:lstStyle/>
          <a:p>
            <a:r>
              <a:t>Enclavado trocantérico </a:t>
            </a:r>
          </a:p>
        </p:txBody>
      </p:sp>
      <p:sp>
        <p:nvSpPr>
          <p:cNvPr id="278" name="Shape 278"/>
          <p:cNvSpPr>
            <a:spLocks noGrp="1"/>
          </p:cNvSpPr>
          <p:nvPr>
            <p:ph type="body" sz="quarter" idx="1"/>
          </p:nvPr>
        </p:nvSpPr>
        <p:spPr>
          <a:prstGeom prst="rect">
            <a:avLst/>
          </a:prstGeom>
        </p:spPr>
        <p:txBody>
          <a:bodyPr/>
          <a:lstStyle/>
          <a:p>
            <a:endParaRPr/>
          </a:p>
        </p:txBody>
      </p:sp>
      <p:pic>
        <p:nvPicPr>
          <p:cNvPr id="279" name="Captura de pantalla 2018-04-15 a las 17.08.30.png"/>
          <p:cNvPicPr>
            <a:picLocks noChangeAspect="1"/>
          </p:cNvPicPr>
          <p:nvPr/>
        </p:nvPicPr>
        <p:blipFill>
          <a:blip r:embed="rId3">
            <a:extLst/>
          </a:blip>
          <a:stretch>
            <a:fillRect/>
          </a:stretch>
        </p:blipFill>
        <p:spPr>
          <a:xfrm>
            <a:off x="6888410" y="808260"/>
            <a:ext cx="5788038" cy="8137080"/>
          </a:xfrm>
          <a:prstGeom prst="rect">
            <a:avLst/>
          </a:prstGeom>
          <a:ln w="25400">
            <a:miter lim="400000"/>
          </a:ln>
          <a:effectLst>
            <a:outerShdw blurRad="254000" dist="344483" dir="2689578" rotWithShape="0">
              <a:srgbClr val="000000">
                <a:alpha val="94035"/>
              </a:srgbClr>
            </a:outerShdw>
          </a:effectLst>
        </p:spPr>
      </p:pic>
      <p:pic>
        <p:nvPicPr>
          <p:cNvPr id="280" name="Captura de pantalla 2018-04-15 a las 17.09.56.png"/>
          <p:cNvPicPr>
            <a:picLocks noChangeAspect="1"/>
          </p:cNvPicPr>
          <p:nvPr/>
        </p:nvPicPr>
        <p:blipFill>
          <a:blip r:embed="rId4">
            <a:extLst/>
          </a:blip>
          <a:stretch>
            <a:fillRect/>
          </a:stretch>
        </p:blipFill>
        <p:spPr>
          <a:xfrm>
            <a:off x="-11840" y="4399"/>
            <a:ext cx="2524977" cy="1001026"/>
          </a:xfrm>
          <a:prstGeom prst="rect">
            <a:avLst/>
          </a:prstGeom>
          <a:ln w="12700">
            <a:miter lim="400000"/>
          </a:ln>
        </p:spPr>
      </p:pic>
      <p:sp>
        <p:nvSpPr>
          <p:cNvPr id="281" name="Shape 281"/>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pic>
        <p:nvPicPr>
          <p:cNvPr id="282" name="Captura de pantalla 2018-04-21 a las 19.51.55.png"/>
          <p:cNvPicPr>
            <a:picLocks noChangeAspect="1"/>
          </p:cNvPicPr>
          <p:nvPr/>
        </p:nvPicPr>
        <p:blipFill>
          <a:blip r:embed="rId5">
            <a:extLst/>
          </a:blip>
          <a:stretch>
            <a:fillRect/>
          </a:stretch>
        </p:blipFill>
        <p:spPr>
          <a:xfrm>
            <a:off x="1803291" y="4811141"/>
            <a:ext cx="3861018" cy="4385818"/>
          </a:xfrm>
          <a:prstGeom prst="rect">
            <a:avLst/>
          </a:prstGeom>
          <a:ln w="12700">
            <a:miter lim="400000"/>
          </a:ln>
        </p:spPr>
      </p:pic>
      <p:pic>
        <p:nvPicPr>
          <p:cNvPr id="283" name="pasted-image.png"/>
          <p:cNvPicPr>
            <a:picLocks noChangeAspect="1"/>
          </p:cNvPicPr>
          <p:nvPr/>
        </p:nvPicPr>
        <p:blipFill>
          <a:blip r:embed="rId6">
            <a:extLst/>
          </a:blip>
          <a:srcRect l="1900" t="3603" r="1980" b="1816"/>
          <a:stretch>
            <a:fillRect/>
          </a:stretch>
        </p:blipFill>
        <p:spPr>
          <a:xfrm>
            <a:off x="10353993" y="903308"/>
            <a:ext cx="2072088" cy="2116139"/>
          </a:xfrm>
          <a:custGeom>
            <a:avLst/>
            <a:gdLst/>
            <a:ahLst/>
            <a:cxnLst>
              <a:cxn ang="0">
                <a:pos x="wd2" y="hd2"/>
              </a:cxn>
              <a:cxn ang="5400000">
                <a:pos x="wd2" y="hd2"/>
              </a:cxn>
              <a:cxn ang="10800000">
                <a:pos x="wd2" y="hd2"/>
              </a:cxn>
              <a:cxn ang="16200000">
                <a:pos x="wd2" y="hd2"/>
              </a:cxn>
            </a:cxnLst>
            <a:rect l="0" t="0" r="r" b="b"/>
            <a:pathLst>
              <a:path w="21470" h="21594" extrusionOk="0">
                <a:moveTo>
                  <a:pt x="7369" y="0"/>
                </a:moveTo>
                <a:cubicBezTo>
                  <a:pt x="6874" y="0"/>
                  <a:pt x="5283" y="956"/>
                  <a:pt x="5132" y="1345"/>
                </a:cubicBezTo>
                <a:cubicBezTo>
                  <a:pt x="4968" y="1766"/>
                  <a:pt x="4585" y="1536"/>
                  <a:pt x="4585" y="1017"/>
                </a:cubicBezTo>
                <a:cubicBezTo>
                  <a:pt x="4585" y="233"/>
                  <a:pt x="3870" y="766"/>
                  <a:pt x="3368" y="1924"/>
                </a:cubicBezTo>
                <a:cubicBezTo>
                  <a:pt x="3151" y="2423"/>
                  <a:pt x="3064" y="2469"/>
                  <a:pt x="2788" y="2244"/>
                </a:cubicBezTo>
                <a:cubicBezTo>
                  <a:pt x="2354" y="1889"/>
                  <a:pt x="2089" y="2301"/>
                  <a:pt x="2085" y="3329"/>
                </a:cubicBezTo>
                <a:cubicBezTo>
                  <a:pt x="2082" y="4092"/>
                  <a:pt x="1807" y="4509"/>
                  <a:pt x="1563" y="4119"/>
                </a:cubicBezTo>
                <a:cubicBezTo>
                  <a:pt x="1276" y="3662"/>
                  <a:pt x="1056" y="3955"/>
                  <a:pt x="995" y="4884"/>
                </a:cubicBezTo>
                <a:cubicBezTo>
                  <a:pt x="941" y="5713"/>
                  <a:pt x="870" y="5853"/>
                  <a:pt x="535" y="5795"/>
                </a:cubicBezTo>
                <a:cubicBezTo>
                  <a:pt x="179" y="5735"/>
                  <a:pt x="155" y="5820"/>
                  <a:pt x="271" y="6658"/>
                </a:cubicBezTo>
                <a:cubicBezTo>
                  <a:pt x="345" y="7190"/>
                  <a:pt x="313" y="7644"/>
                  <a:pt x="197" y="7715"/>
                </a:cubicBezTo>
                <a:cubicBezTo>
                  <a:pt x="65" y="7796"/>
                  <a:pt x="-1" y="8059"/>
                  <a:pt x="0" y="8363"/>
                </a:cubicBezTo>
                <a:cubicBezTo>
                  <a:pt x="1" y="8667"/>
                  <a:pt x="68" y="9012"/>
                  <a:pt x="201" y="9258"/>
                </a:cubicBezTo>
                <a:cubicBezTo>
                  <a:pt x="341" y="9516"/>
                  <a:pt x="341" y="9683"/>
                  <a:pt x="201" y="9768"/>
                </a:cubicBezTo>
                <a:cubicBezTo>
                  <a:pt x="-130" y="9970"/>
                  <a:pt x="-44" y="10389"/>
                  <a:pt x="456" y="11016"/>
                </a:cubicBezTo>
                <a:cubicBezTo>
                  <a:pt x="739" y="11369"/>
                  <a:pt x="896" y="11818"/>
                  <a:pt x="859" y="12162"/>
                </a:cubicBezTo>
                <a:cubicBezTo>
                  <a:pt x="815" y="12580"/>
                  <a:pt x="940" y="12813"/>
                  <a:pt x="1336" y="13069"/>
                </a:cubicBezTo>
                <a:cubicBezTo>
                  <a:pt x="1670" y="13284"/>
                  <a:pt x="1871" y="13607"/>
                  <a:pt x="1871" y="13919"/>
                </a:cubicBezTo>
                <a:cubicBezTo>
                  <a:pt x="1871" y="14315"/>
                  <a:pt x="2067" y="14507"/>
                  <a:pt x="2792" y="14823"/>
                </a:cubicBezTo>
                <a:cubicBezTo>
                  <a:pt x="3506" y="15134"/>
                  <a:pt x="3686" y="15311"/>
                  <a:pt x="3606" y="15612"/>
                </a:cubicBezTo>
                <a:cubicBezTo>
                  <a:pt x="3474" y="16110"/>
                  <a:pt x="4614" y="16513"/>
                  <a:pt x="5889" y="16422"/>
                </a:cubicBezTo>
                <a:cubicBezTo>
                  <a:pt x="6377" y="16388"/>
                  <a:pt x="6777" y="16449"/>
                  <a:pt x="6777" y="16560"/>
                </a:cubicBezTo>
                <a:cubicBezTo>
                  <a:pt x="6777" y="16671"/>
                  <a:pt x="6593" y="17294"/>
                  <a:pt x="6370" y="17941"/>
                </a:cubicBezTo>
                <a:cubicBezTo>
                  <a:pt x="6146" y="18588"/>
                  <a:pt x="6015" y="19167"/>
                  <a:pt x="6078" y="19229"/>
                </a:cubicBezTo>
                <a:cubicBezTo>
                  <a:pt x="6140" y="19290"/>
                  <a:pt x="6530" y="19202"/>
                  <a:pt x="6945" y="19030"/>
                </a:cubicBezTo>
                <a:cubicBezTo>
                  <a:pt x="8082" y="18562"/>
                  <a:pt x="8307" y="18633"/>
                  <a:pt x="8804" y="19642"/>
                </a:cubicBezTo>
                <a:cubicBezTo>
                  <a:pt x="9055" y="20151"/>
                  <a:pt x="9319" y="20569"/>
                  <a:pt x="9388" y="20569"/>
                </a:cubicBezTo>
                <a:cubicBezTo>
                  <a:pt x="9457" y="20569"/>
                  <a:pt x="9681" y="20112"/>
                  <a:pt x="9886" y="19553"/>
                </a:cubicBezTo>
                <a:cubicBezTo>
                  <a:pt x="10416" y="18100"/>
                  <a:pt x="10753" y="17888"/>
                  <a:pt x="11127" y="18771"/>
                </a:cubicBezTo>
                <a:cubicBezTo>
                  <a:pt x="11291" y="19158"/>
                  <a:pt x="11490" y="19697"/>
                  <a:pt x="11572" y="19970"/>
                </a:cubicBezTo>
                <a:cubicBezTo>
                  <a:pt x="11653" y="20243"/>
                  <a:pt x="11830" y="20721"/>
                  <a:pt x="11962" y="21031"/>
                </a:cubicBezTo>
                <a:lnTo>
                  <a:pt x="12201" y="21594"/>
                </a:lnTo>
                <a:lnTo>
                  <a:pt x="12776" y="20476"/>
                </a:lnTo>
                <a:lnTo>
                  <a:pt x="13348" y="19354"/>
                </a:lnTo>
                <a:lnTo>
                  <a:pt x="14401" y="19788"/>
                </a:lnTo>
                <a:cubicBezTo>
                  <a:pt x="14979" y="20024"/>
                  <a:pt x="15504" y="20163"/>
                  <a:pt x="15573" y="20096"/>
                </a:cubicBezTo>
                <a:cubicBezTo>
                  <a:pt x="15641" y="20028"/>
                  <a:pt x="15429" y="19248"/>
                  <a:pt x="15100" y="18366"/>
                </a:cubicBezTo>
                <a:cubicBezTo>
                  <a:pt x="14770" y="17484"/>
                  <a:pt x="14499" y="16671"/>
                  <a:pt x="14499" y="16560"/>
                </a:cubicBezTo>
                <a:cubicBezTo>
                  <a:pt x="14499" y="16449"/>
                  <a:pt x="14899" y="16388"/>
                  <a:pt x="15388" y="16422"/>
                </a:cubicBezTo>
                <a:cubicBezTo>
                  <a:pt x="16600" y="16509"/>
                  <a:pt x="17736" y="16121"/>
                  <a:pt x="17736" y="15620"/>
                </a:cubicBezTo>
                <a:cubicBezTo>
                  <a:pt x="17736" y="15371"/>
                  <a:pt x="18038" y="15078"/>
                  <a:pt x="18570" y="14810"/>
                </a:cubicBezTo>
                <a:cubicBezTo>
                  <a:pt x="19155" y="14517"/>
                  <a:pt x="19405" y="14258"/>
                  <a:pt x="19405" y="13948"/>
                </a:cubicBezTo>
                <a:cubicBezTo>
                  <a:pt x="19405" y="13700"/>
                  <a:pt x="19705" y="13254"/>
                  <a:pt x="20084" y="12939"/>
                </a:cubicBezTo>
                <a:cubicBezTo>
                  <a:pt x="20689" y="12436"/>
                  <a:pt x="20736" y="12329"/>
                  <a:pt x="20499" y="11943"/>
                </a:cubicBezTo>
                <a:cubicBezTo>
                  <a:pt x="20279" y="11585"/>
                  <a:pt x="20285" y="11490"/>
                  <a:pt x="20532" y="11396"/>
                </a:cubicBezTo>
                <a:cubicBezTo>
                  <a:pt x="20967" y="11232"/>
                  <a:pt x="21401" y="10110"/>
                  <a:pt x="21132" y="9845"/>
                </a:cubicBezTo>
                <a:cubicBezTo>
                  <a:pt x="20985" y="9700"/>
                  <a:pt x="21017" y="9371"/>
                  <a:pt x="21243" y="8804"/>
                </a:cubicBezTo>
                <a:cubicBezTo>
                  <a:pt x="21394" y="8427"/>
                  <a:pt x="21470" y="8217"/>
                  <a:pt x="21469" y="8080"/>
                </a:cubicBezTo>
                <a:cubicBezTo>
                  <a:pt x="21469" y="7942"/>
                  <a:pt x="21391" y="7880"/>
                  <a:pt x="21239" y="7796"/>
                </a:cubicBezTo>
                <a:cubicBezTo>
                  <a:pt x="20985" y="7656"/>
                  <a:pt x="20933" y="7412"/>
                  <a:pt x="21021" y="6763"/>
                </a:cubicBezTo>
                <a:cubicBezTo>
                  <a:pt x="21111" y="6106"/>
                  <a:pt x="21061" y="5869"/>
                  <a:pt x="20795" y="5722"/>
                </a:cubicBezTo>
                <a:cubicBezTo>
                  <a:pt x="20606" y="5618"/>
                  <a:pt x="20447" y="5283"/>
                  <a:pt x="20446" y="4977"/>
                </a:cubicBezTo>
                <a:cubicBezTo>
                  <a:pt x="20442" y="4296"/>
                  <a:pt x="20189" y="3866"/>
                  <a:pt x="19837" y="3949"/>
                </a:cubicBezTo>
                <a:cubicBezTo>
                  <a:pt x="19680" y="3986"/>
                  <a:pt x="19450" y="3614"/>
                  <a:pt x="19274" y="3033"/>
                </a:cubicBezTo>
                <a:cubicBezTo>
                  <a:pt x="18946" y="1958"/>
                  <a:pt x="18848" y="1887"/>
                  <a:pt x="18451" y="2418"/>
                </a:cubicBezTo>
                <a:cubicBezTo>
                  <a:pt x="18198" y="2756"/>
                  <a:pt x="18175" y="2752"/>
                  <a:pt x="18048" y="2365"/>
                </a:cubicBezTo>
                <a:cubicBezTo>
                  <a:pt x="17498" y="684"/>
                  <a:pt x="16879" y="132"/>
                  <a:pt x="16609" y="1081"/>
                </a:cubicBezTo>
                <a:cubicBezTo>
                  <a:pt x="16479" y="1537"/>
                  <a:pt x="16469" y="1533"/>
                  <a:pt x="15873" y="891"/>
                </a:cubicBezTo>
                <a:cubicBezTo>
                  <a:pt x="15540" y="532"/>
                  <a:pt x="15226" y="280"/>
                  <a:pt x="15174" y="332"/>
                </a:cubicBezTo>
                <a:cubicBezTo>
                  <a:pt x="15121" y="384"/>
                  <a:pt x="14829" y="315"/>
                  <a:pt x="14524" y="178"/>
                </a:cubicBezTo>
                <a:cubicBezTo>
                  <a:pt x="14141" y="6"/>
                  <a:pt x="13901" y="-6"/>
                  <a:pt x="13751" y="142"/>
                </a:cubicBezTo>
                <a:cubicBezTo>
                  <a:pt x="13601" y="289"/>
                  <a:pt x="13804" y="584"/>
                  <a:pt x="14413" y="1097"/>
                </a:cubicBezTo>
                <a:cubicBezTo>
                  <a:pt x="15289" y="1837"/>
                  <a:pt x="15294" y="1844"/>
                  <a:pt x="14795" y="2029"/>
                </a:cubicBezTo>
                <a:cubicBezTo>
                  <a:pt x="14450" y="2157"/>
                  <a:pt x="14117" y="2124"/>
                  <a:pt x="13726" y="1928"/>
                </a:cubicBezTo>
                <a:cubicBezTo>
                  <a:pt x="13414" y="1771"/>
                  <a:pt x="13039" y="1663"/>
                  <a:pt x="12892" y="1693"/>
                </a:cubicBezTo>
                <a:cubicBezTo>
                  <a:pt x="12745" y="1722"/>
                  <a:pt x="12633" y="1588"/>
                  <a:pt x="12649" y="1393"/>
                </a:cubicBezTo>
                <a:cubicBezTo>
                  <a:pt x="12672" y="1106"/>
                  <a:pt x="12601" y="1078"/>
                  <a:pt x="12279" y="1247"/>
                </a:cubicBezTo>
                <a:cubicBezTo>
                  <a:pt x="12060" y="1363"/>
                  <a:pt x="11799" y="1408"/>
                  <a:pt x="11695" y="1345"/>
                </a:cubicBezTo>
                <a:cubicBezTo>
                  <a:pt x="11590" y="1281"/>
                  <a:pt x="11441" y="1325"/>
                  <a:pt x="11366" y="1446"/>
                </a:cubicBezTo>
                <a:cubicBezTo>
                  <a:pt x="11270" y="1598"/>
                  <a:pt x="11139" y="1593"/>
                  <a:pt x="10934" y="1426"/>
                </a:cubicBezTo>
                <a:cubicBezTo>
                  <a:pt x="10709" y="1242"/>
                  <a:pt x="10571" y="1242"/>
                  <a:pt x="10346" y="1426"/>
                </a:cubicBezTo>
                <a:cubicBezTo>
                  <a:pt x="10184" y="1558"/>
                  <a:pt x="9998" y="1582"/>
                  <a:pt x="9935" y="1482"/>
                </a:cubicBezTo>
                <a:cubicBezTo>
                  <a:pt x="9780" y="1235"/>
                  <a:pt x="9070" y="1305"/>
                  <a:pt x="8705" y="1604"/>
                </a:cubicBezTo>
                <a:cubicBezTo>
                  <a:pt x="8542" y="1738"/>
                  <a:pt x="8355" y="1797"/>
                  <a:pt x="8290" y="1733"/>
                </a:cubicBezTo>
                <a:cubicBezTo>
                  <a:pt x="8225" y="1669"/>
                  <a:pt x="7894" y="1759"/>
                  <a:pt x="7554" y="1932"/>
                </a:cubicBezTo>
                <a:cubicBezTo>
                  <a:pt x="7059" y="2184"/>
                  <a:pt x="6867" y="2194"/>
                  <a:pt x="6588" y="1993"/>
                </a:cubicBezTo>
                <a:cubicBezTo>
                  <a:pt x="6273" y="1766"/>
                  <a:pt x="6312" y="1673"/>
                  <a:pt x="6978" y="1037"/>
                </a:cubicBezTo>
                <a:cubicBezTo>
                  <a:pt x="7795" y="257"/>
                  <a:pt x="7890" y="0"/>
                  <a:pt x="7369" y="0"/>
                </a:cubicBezTo>
                <a:close/>
              </a:path>
            </a:pathLst>
          </a:cu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83"/>
                                        </p:tgtEl>
                                        <p:attrNameLst>
                                          <p:attrName>style.visibility</p:attrName>
                                        </p:attrNameLst>
                                      </p:cBhvr>
                                      <p:to>
                                        <p:strVal val="visible"/>
                                      </p:to>
                                    </p:set>
                                    <p:anim calcmode="lin" valueType="num">
                                      <p:cBhvr>
                                        <p:cTn id="7" dur="2500" fill="hold"/>
                                        <p:tgtEl>
                                          <p:spTgt spid="283"/>
                                        </p:tgtEl>
                                        <p:attrNameLst>
                                          <p:attrName>ppt_w</p:attrName>
                                        </p:attrNameLst>
                                      </p:cBhvr>
                                      <p:tavLst>
                                        <p:tav tm="0">
                                          <p:val>
                                            <p:fltVal val="0"/>
                                          </p:val>
                                        </p:tav>
                                        <p:tav tm="100000">
                                          <p:val>
                                            <p:strVal val="#ppt_w"/>
                                          </p:val>
                                        </p:tav>
                                      </p:tavLst>
                                    </p:anim>
                                    <p:anim calcmode="lin" valueType="num">
                                      <p:cBhvr>
                                        <p:cTn id="8" dur="2500" fill="hold"/>
                                        <p:tgtEl>
                                          <p:spTgt spid="28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82"/>
                                        </p:tgtEl>
                                        <p:attrNameLst>
                                          <p:attrName>style.visibility</p:attrName>
                                        </p:attrNameLst>
                                      </p:cBhvr>
                                      <p:to>
                                        <p:strVal val="visible"/>
                                      </p:to>
                                    </p:set>
                                    <p:anim calcmode="lin" valueType="num">
                                      <p:cBhvr>
                                        <p:cTn id="13" dur="3000" fill="hold"/>
                                        <p:tgtEl>
                                          <p:spTgt spid="282"/>
                                        </p:tgtEl>
                                        <p:attrNameLst>
                                          <p:attrName>ppt_w</p:attrName>
                                        </p:attrNameLst>
                                      </p:cBhvr>
                                      <p:tavLst>
                                        <p:tav tm="0">
                                          <p:val>
                                            <p:fltVal val="0"/>
                                          </p:val>
                                        </p:tav>
                                        <p:tav tm="100000">
                                          <p:val>
                                            <p:strVal val="#ppt_w"/>
                                          </p:val>
                                        </p:tav>
                                      </p:tavLst>
                                    </p:anim>
                                    <p:anim calcmode="lin" valueType="num">
                                      <p:cBhvr>
                                        <p:cTn id="14" dur="3000" fill="hold"/>
                                        <p:tgtEl>
                                          <p:spTgt spid="2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2" animBg="1" advAuto="0"/>
      <p:bldP spid="283"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87" name="Shape 287"/>
          <p:cNvSpPr>
            <a:spLocks noGrp="1"/>
          </p:cNvSpPr>
          <p:nvPr>
            <p:ph type="title"/>
          </p:nvPr>
        </p:nvSpPr>
        <p:spPr>
          <a:prstGeom prst="rect">
            <a:avLst/>
          </a:prstGeom>
        </p:spPr>
        <p:txBody>
          <a:bodyPr/>
          <a:lstStyle/>
          <a:p>
            <a:r>
              <a:t>Clavo Gamma3 Largo </a:t>
            </a:r>
          </a:p>
        </p:txBody>
      </p:sp>
      <p:sp>
        <p:nvSpPr>
          <p:cNvPr id="288" name="Shape 288"/>
          <p:cNvSpPr>
            <a:spLocks noGrp="1"/>
          </p:cNvSpPr>
          <p:nvPr>
            <p:ph type="body" sz="half" idx="1"/>
          </p:nvPr>
        </p:nvSpPr>
        <p:spPr>
          <a:xfrm>
            <a:off x="952500" y="2590800"/>
            <a:ext cx="6383503" cy="6286500"/>
          </a:xfrm>
          <a:prstGeom prst="rect">
            <a:avLst/>
          </a:prstGeom>
        </p:spPr>
        <p:txBody>
          <a:bodyPr/>
          <a:lstStyle/>
          <a:p>
            <a:pPr marL="365760" indent="-365760" defTabSz="467359">
              <a:spcBef>
                <a:spcPts val="3300"/>
              </a:spcBef>
              <a:defRPr sz="3040"/>
            </a:pPr>
            <a:r>
              <a:t>Lateralidad</a:t>
            </a:r>
          </a:p>
          <a:p>
            <a:pPr marL="365760" indent="-365760" defTabSz="467359">
              <a:spcBef>
                <a:spcPts val="3300"/>
              </a:spcBef>
              <a:defRPr sz="3040"/>
            </a:pPr>
            <a:r>
              <a:t>Ti/SS</a:t>
            </a:r>
          </a:p>
          <a:p>
            <a:pPr marL="365760" indent="-365760" defTabSz="467359">
              <a:spcBef>
                <a:spcPts val="3300"/>
              </a:spcBef>
              <a:defRPr sz="3040"/>
            </a:pPr>
            <a:r>
              <a:t>280-460mm (aumentos de 20mm)</a:t>
            </a:r>
          </a:p>
          <a:p>
            <a:pPr marL="365760" indent="-365760" defTabSz="467359">
              <a:spcBef>
                <a:spcPts val="3300"/>
              </a:spcBef>
              <a:defRPr sz="3040"/>
            </a:pPr>
            <a:r>
              <a:t>3 ángulos cervicodiafisarios</a:t>
            </a:r>
          </a:p>
          <a:p>
            <a:pPr marL="365760" indent="-365760" defTabSz="467359">
              <a:spcBef>
                <a:spcPts val="3300"/>
              </a:spcBef>
              <a:defRPr sz="3040"/>
            </a:pPr>
            <a:r>
              <a:t>4º de valgo</a:t>
            </a:r>
          </a:p>
          <a:p>
            <a:pPr marL="365760" indent="-365760" defTabSz="467359">
              <a:spcBef>
                <a:spcPts val="3300"/>
              </a:spcBef>
              <a:defRPr sz="3040"/>
            </a:pPr>
            <a:r>
              <a:t>Radio de curvatura de 2m.</a:t>
            </a:r>
          </a:p>
          <a:p>
            <a:pPr marL="365760" indent="-365760" defTabSz="467359">
              <a:spcBef>
                <a:spcPts val="3300"/>
              </a:spcBef>
              <a:defRPr sz="3040"/>
            </a:pPr>
            <a:r>
              <a:t>2 orificios de cerrojo distal</a:t>
            </a:r>
          </a:p>
        </p:txBody>
      </p:sp>
      <p:pic>
        <p:nvPicPr>
          <p:cNvPr id="289" name="Captura de pantalla 2018-04-15 a las 17.09.56.png"/>
          <p:cNvPicPr>
            <a:picLocks noChangeAspect="1"/>
          </p:cNvPicPr>
          <p:nvPr/>
        </p:nvPicPr>
        <p:blipFill>
          <a:blip r:embed="rId3">
            <a:extLst/>
          </a:blip>
          <a:stretch>
            <a:fillRect/>
          </a:stretch>
        </p:blipFill>
        <p:spPr>
          <a:xfrm>
            <a:off x="-11840" y="4399"/>
            <a:ext cx="2524977" cy="1001026"/>
          </a:xfrm>
          <a:prstGeom prst="rect">
            <a:avLst/>
          </a:prstGeom>
          <a:ln w="12700">
            <a:miter lim="400000"/>
          </a:ln>
        </p:spPr>
      </p:pic>
      <p:sp>
        <p:nvSpPr>
          <p:cNvPr id="290" name="Shape 290"/>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pic>
        <p:nvPicPr>
          <p:cNvPr id="291" name="Captura de pantalla 2018-04-21 a las 22.37.19.png"/>
          <p:cNvPicPr>
            <a:picLocks noChangeAspect="1"/>
          </p:cNvPicPr>
          <p:nvPr/>
        </p:nvPicPr>
        <p:blipFill>
          <a:blip r:embed="rId4">
            <a:extLst/>
          </a:blip>
          <a:stretch>
            <a:fillRect/>
          </a:stretch>
        </p:blipFill>
        <p:spPr>
          <a:xfrm>
            <a:off x="7898249" y="2435417"/>
            <a:ext cx="3507906" cy="6916842"/>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5" name="Shape 125"/>
          <p:cNvSpPr>
            <a:spLocks noGrp="1"/>
          </p:cNvSpPr>
          <p:nvPr>
            <p:ph type="title"/>
          </p:nvPr>
        </p:nvSpPr>
        <p:spPr>
          <a:prstGeom prst="rect">
            <a:avLst/>
          </a:prstGeom>
        </p:spPr>
        <p:txBody>
          <a:bodyPr/>
          <a:lstStyle/>
          <a:p>
            <a:r>
              <a:t>Anatomía </a:t>
            </a:r>
          </a:p>
        </p:txBody>
      </p:sp>
      <p:sp>
        <p:nvSpPr>
          <p:cNvPr id="126" name="Shape 126"/>
          <p:cNvSpPr>
            <a:spLocks noGrp="1"/>
          </p:cNvSpPr>
          <p:nvPr>
            <p:ph type="body" sz="half" idx="1"/>
          </p:nvPr>
        </p:nvSpPr>
        <p:spPr>
          <a:prstGeom prst="rect">
            <a:avLst/>
          </a:prstGeom>
        </p:spPr>
        <p:txBody>
          <a:bodyPr/>
          <a:lstStyle/>
          <a:p>
            <a:r>
              <a:t>Región trocantérea:</a:t>
            </a:r>
          </a:p>
        </p:txBody>
      </p:sp>
      <p:pic>
        <p:nvPicPr>
          <p:cNvPr id="127" name="Captura de pantalla 2018-04-15 a las 17.09.56.png"/>
          <p:cNvPicPr>
            <a:picLocks noChangeAspect="1"/>
          </p:cNvPicPr>
          <p:nvPr/>
        </p:nvPicPr>
        <p:blipFill>
          <a:blip r:embed="rId3">
            <a:extLst/>
          </a:blip>
          <a:stretch>
            <a:fillRect/>
          </a:stretch>
        </p:blipFill>
        <p:spPr>
          <a:xfrm>
            <a:off x="-11840" y="4399"/>
            <a:ext cx="2524977" cy="1001026"/>
          </a:xfrm>
          <a:prstGeom prst="rect">
            <a:avLst/>
          </a:prstGeom>
          <a:ln w="12700">
            <a:miter lim="400000"/>
          </a:ln>
        </p:spPr>
      </p:pic>
      <p:pic>
        <p:nvPicPr>
          <p:cNvPr id="128" name="Captura de pantalla 2018-04-15 a las 18.02.45.png"/>
          <p:cNvPicPr>
            <a:picLocks noChangeAspect="1"/>
          </p:cNvPicPr>
          <p:nvPr/>
        </p:nvPicPr>
        <p:blipFill>
          <a:blip r:embed="rId4">
            <a:extLst/>
          </a:blip>
          <a:stretch>
            <a:fillRect/>
          </a:stretch>
        </p:blipFill>
        <p:spPr>
          <a:xfrm>
            <a:off x="7095673" y="3494509"/>
            <a:ext cx="4579254" cy="4479083"/>
          </a:xfrm>
          <a:prstGeom prst="rect">
            <a:avLst/>
          </a:prstGeom>
          <a:ln w="12700">
            <a:miter lim="400000"/>
          </a:ln>
        </p:spPr>
      </p:pic>
      <p:sp>
        <p:nvSpPr>
          <p:cNvPr id="129" name="Shape 129"/>
          <p:cNvSpPr/>
          <p:nvPr/>
        </p:nvSpPr>
        <p:spPr>
          <a:xfrm>
            <a:off x="5934212" y="6873167"/>
            <a:ext cx="1793876" cy="1270001"/>
          </a:xfrm>
          <a:prstGeom prst="rightArrow">
            <a:avLst>
              <a:gd name="adj1" fmla="val 32000"/>
              <a:gd name="adj2" fmla="val 64000"/>
            </a:avLst>
          </a:prstGeom>
          <a:gradFill>
            <a:gsLst>
              <a:gs pos="0">
                <a:schemeClr val="accent5"/>
              </a:gs>
              <a:gs pos="100000">
                <a:schemeClr val="accent5">
                  <a:hueOff val="243286"/>
                  <a:satOff val="19694"/>
                  <a:lumOff val="-10952"/>
                </a:schemeClr>
              </a:gs>
            </a:gsLst>
            <a:lin ang="5400000"/>
          </a:gradFill>
          <a:ln w="63500">
            <a:solidFill>
              <a:srgbClr val="000000"/>
            </a:solidFill>
            <a:miter lim="400000"/>
          </a:ln>
          <a:effectLst>
            <a:outerShdw blurRad="76200" dir="18900000" rotWithShape="0">
              <a:srgbClr val="000000">
                <a:alpha val="80000"/>
              </a:srgbClr>
            </a:outerShdw>
          </a:effectLst>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130" name="Shape 130"/>
          <p:cNvSpPr>
            <a:spLocks noGrp="1"/>
          </p:cNvSpPr>
          <p:nvPr>
            <p:ph type="sldNum" sz="quarter" idx="4294967295"/>
          </p:nvPr>
        </p:nvSpPr>
        <p:spPr>
          <a:xfrm>
            <a:off x="6375349" y="9245600"/>
            <a:ext cx="241402"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29"/>
                                        </p:tgtEl>
                                        <p:attrNameLst>
                                          <p:attrName>style.visibility</p:attrName>
                                        </p:attrNameLst>
                                      </p:cBhvr>
                                      <p:to>
                                        <p:strVal val="visible"/>
                                      </p:to>
                                    </p:set>
                                    <p:anim calcmode="lin" valueType="num">
                                      <p:cBhvr>
                                        <p:cTn id="7" dur="1000" fill="hold"/>
                                        <p:tgtEl>
                                          <p:spTgt spid="129"/>
                                        </p:tgtEl>
                                        <p:attrNameLst>
                                          <p:attrName>ppt_x</p:attrName>
                                        </p:attrNameLst>
                                      </p:cBhvr>
                                      <p:tavLst>
                                        <p:tav tm="0">
                                          <p:val>
                                            <p:strVal val="0-#ppt_w/2"/>
                                          </p:val>
                                        </p:tav>
                                        <p:tav tm="100000">
                                          <p:val>
                                            <p:strVal val="#ppt_x"/>
                                          </p:val>
                                        </p:tav>
                                      </p:tavLst>
                                    </p:anim>
                                    <p:anim calcmode="lin" valueType="num">
                                      <p:cBhvr>
                                        <p:cTn id="8" dur="1000" fill="hold"/>
                                        <p:tgtEl>
                                          <p:spTgt spid="1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Indicaciones </a:t>
            </a:r>
          </a:p>
        </p:txBody>
      </p:sp>
      <p:sp>
        <p:nvSpPr>
          <p:cNvPr id="296" name="Shape 296"/>
          <p:cNvSpPr>
            <a:spLocks noGrp="1"/>
          </p:cNvSpPr>
          <p:nvPr>
            <p:ph type="body" idx="1"/>
          </p:nvPr>
        </p:nvSpPr>
        <p:spPr>
          <a:prstGeom prst="rect">
            <a:avLst/>
          </a:prstGeom>
        </p:spPr>
        <p:txBody>
          <a:bodyPr/>
          <a:lstStyle/>
          <a:p>
            <a:r>
              <a:t>Fracturas de la región subtrocantérea</a:t>
            </a:r>
          </a:p>
          <a:p>
            <a:r>
              <a:t>Fracturas bifocales</a:t>
            </a:r>
          </a:p>
          <a:p>
            <a:r>
              <a:t>Fracturas patológicas</a:t>
            </a:r>
          </a:p>
          <a:p>
            <a:r>
              <a:t>Enclavado profiláctico en lesiones óseas de fémur</a:t>
            </a:r>
          </a:p>
          <a:p>
            <a:r>
              <a:t>Fracaso de enclavado</a:t>
            </a:r>
          </a:p>
        </p:txBody>
      </p:sp>
      <p:pic>
        <p:nvPicPr>
          <p:cNvPr id="297" name="Captura de pantalla 2018-04-15 a las 17.09.56.png"/>
          <p:cNvPicPr>
            <a:picLocks noChangeAspect="1"/>
          </p:cNvPicPr>
          <p:nvPr/>
        </p:nvPicPr>
        <p:blipFill>
          <a:blip r:embed="rId2">
            <a:extLst/>
          </a:blip>
          <a:stretch>
            <a:fillRect/>
          </a:stretch>
        </p:blipFill>
        <p:spPr>
          <a:xfrm>
            <a:off x="-11840" y="4399"/>
            <a:ext cx="2524977" cy="1001026"/>
          </a:xfrm>
          <a:prstGeom prst="rect">
            <a:avLst/>
          </a:prstGeom>
          <a:ln w="12700">
            <a:miter lim="400000"/>
          </a:ln>
        </p:spPr>
      </p:pic>
      <p:sp>
        <p:nvSpPr>
          <p:cNvPr id="298" name="Shape 298"/>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00" name="Shape 300"/>
          <p:cNvSpPr>
            <a:spLocks noGrp="1"/>
          </p:cNvSpPr>
          <p:nvPr>
            <p:ph type="title"/>
          </p:nvPr>
        </p:nvSpPr>
        <p:spPr>
          <a:prstGeom prst="rect">
            <a:avLst/>
          </a:prstGeom>
        </p:spPr>
        <p:txBody>
          <a:bodyPr/>
          <a:lstStyle>
            <a:lvl1pPr defTabSz="484886">
              <a:defRPr sz="6640"/>
            </a:lvl1pPr>
          </a:lstStyle>
          <a:p>
            <a:r>
              <a:t>Fracturas región subtrocantérea </a:t>
            </a:r>
          </a:p>
        </p:txBody>
      </p:sp>
      <p:sp>
        <p:nvSpPr>
          <p:cNvPr id="301" name="Shape 301"/>
          <p:cNvSpPr>
            <a:spLocks noGrp="1"/>
          </p:cNvSpPr>
          <p:nvPr>
            <p:ph type="body" sz="half" idx="1"/>
          </p:nvPr>
        </p:nvSpPr>
        <p:spPr>
          <a:xfrm>
            <a:off x="952500" y="2597150"/>
            <a:ext cx="5111065" cy="6286500"/>
          </a:xfrm>
          <a:prstGeom prst="rect">
            <a:avLst/>
          </a:prstGeom>
        </p:spPr>
        <p:txBody>
          <a:bodyPr/>
          <a:lstStyle/>
          <a:p>
            <a:r>
              <a:t>¡Clasificar correctamente la fractura!</a:t>
            </a:r>
          </a:p>
        </p:txBody>
      </p:sp>
      <p:pic>
        <p:nvPicPr>
          <p:cNvPr id="302" name="Captura de pantalla 2018-04-15 a las 17.09.56.png"/>
          <p:cNvPicPr>
            <a:picLocks noChangeAspect="1"/>
          </p:cNvPicPr>
          <p:nvPr/>
        </p:nvPicPr>
        <p:blipFill>
          <a:blip r:embed="rId2">
            <a:extLst/>
          </a:blip>
          <a:stretch>
            <a:fillRect/>
          </a:stretch>
        </p:blipFill>
        <p:spPr>
          <a:xfrm>
            <a:off x="-11840" y="4399"/>
            <a:ext cx="2524977" cy="1001026"/>
          </a:xfrm>
          <a:prstGeom prst="rect">
            <a:avLst/>
          </a:prstGeom>
          <a:ln w="12700">
            <a:miter lim="400000"/>
          </a:ln>
        </p:spPr>
      </p:pic>
      <p:sp>
        <p:nvSpPr>
          <p:cNvPr id="303" name="Shape 303"/>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pic>
        <p:nvPicPr>
          <p:cNvPr id="304" name="Captura de pantalla 2018-04-21 a las 20.47.26.png"/>
          <p:cNvPicPr>
            <a:picLocks noChangeAspect="1"/>
          </p:cNvPicPr>
          <p:nvPr/>
        </p:nvPicPr>
        <p:blipFill>
          <a:blip r:embed="rId3">
            <a:extLst/>
          </a:blip>
          <a:stretch>
            <a:fillRect/>
          </a:stretch>
        </p:blipFill>
        <p:spPr>
          <a:xfrm>
            <a:off x="7234134" y="2808478"/>
            <a:ext cx="5004556" cy="5863844"/>
          </a:xfrm>
          <a:prstGeom prst="rect">
            <a:avLst/>
          </a:prstGeom>
          <a:ln w="12700">
            <a:miter lim="400000"/>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06" name="Shape 306"/>
          <p:cNvSpPr>
            <a:spLocks noGrp="1"/>
          </p:cNvSpPr>
          <p:nvPr>
            <p:ph type="title"/>
          </p:nvPr>
        </p:nvSpPr>
        <p:spPr>
          <a:prstGeom prst="rect">
            <a:avLst/>
          </a:prstGeom>
        </p:spPr>
        <p:txBody>
          <a:bodyPr/>
          <a:lstStyle>
            <a:lvl1pPr defTabSz="484886">
              <a:defRPr sz="6640"/>
            </a:lvl1pPr>
          </a:lstStyle>
          <a:p>
            <a:r>
              <a:t>Fracturas región subtrocánterea </a:t>
            </a:r>
          </a:p>
        </p:txBody>
      </p:sp>
      <p:sp>
        <p:nvSpPr>
          <p:cNvPr id="307" name="Shape 307"/>
          <p:cNvSpPr>
            <a:spLocks noGrp="1"/>
          </p:cNvSpPr>
          <p:nvPr>
            <p:ph type="body" idx="1"/>
          </p:nvPr>
        </p:nvSpPr>
        <p:spPr>
          <a:prstGeom prst="rect">
            <a:avLst/>
          </a:prstGeom>
        </p:spPr>
        <p:txBody>
          <a:bodyPr/>
          <a:lstStyle/>
          <a:p>
            <a:endParaRPr/>
          </a:p>
        </p:txBody>
      </p:sp>
      <p:pic>
        <p:nvPicPr>
          <p:cNvPr id="308" name="Captura de pantalla 2018-04-15 a las 17.09.56.png"/>
          <p:cNvPicPr>
            <a:picLocks noChangeAspect="1"/>
          </p:cNvPicPr>
          <p:nvPr/>
        </p:nvPicPr>
        <p:blipFill>
          <a:blip r:embed="rId2">
            <a:extLst/>
          </a:blip>
          <a:stretch>
            <a:fillRect/>
          </a:stretch>
        </p:blipFill>
        <p:spPr>
          <a:xfrm>
            <a:off x="-11840" y="4399"/>
            <a:ext cx="2524977" cy="1001026"/>
          </a:xfrm>
          <a:prstGeom prst="rect">
            <a:avLst/>
          </a:prstGeom>
          <a:ln w="12700">
            <a:miter lim="400000"/>
          </a:ln>
        </p:spPr>
      </p:pic>
      <p:sp>
        <p:nvSpPr>
          <p:cNvPr id="309" name="Shape 309"/>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pic>
        <p:nvPicPr>
          <p:cNvPr id="310" name="IMG_2292.jpeg"/>
          <p:cNvPicPr>
            <a:picLocks noChangeAspect="1"/>
          </p:cNvPicPr>
          <p:nvPr/>
        </p:nvPicPr>
        <p:blipFill>
          <a:blip r:embed="rId3">
            <a:extLst/>
          </a:blip>
          <a:stretch>
            <a:fillRect/>
          </a:stretch>
        </p:blipFill>
        <p:spPr>
          <a:xfrm>
            <a:off x="2248151" y="2695764"/>
            <a:ext cx="8508498" cy="6381372"/>
          </a:xfrm>
          <a:prstGeom prst="rect">
            <a:avLst/>
          </a:prstGeom>
          <a:ln w="12700">
            <a:miter lim="400000"/>
          </a:ln>
        </p:spPr>
      </p:pic>
      <p:sp>
        <p:nvSpPr>
          <p:cNvPr id="311" name="Shape 311"/>
          <p:cNvSpPr/>
          <p:nvPr/>
        </p:nvSpPr>
        <p:spPr>
          <a:xfrm>
            <a:off x="5037895" y="4698166"/>
            <a:ext cx="813064" cy="530309"/>
          </a:xfrm>
          <a:custGeom>
            <a:avLst/>
            <a:gdLst/>
            <a:ahLst/>
            <a:cxnLst>
              <a:cxn ang="0">
                <a:pos x="wd2" y="hd2"/>
              </a:cxn>
              <a:cxn ang="5400000">
                <a:pos x="wd2" y="hd2"/>
              </a:cxn>
              <a:cxn ang="10800000">
                <a:pos x="wd2" y="hd2"/>
              </a:cxn>
              <a:cxn ang="16200000">
                <a:pos x="wd2" y="hd2"/>
              </a:cxn>
            </a:cxnLst>
            <a:rect l="0" t="0" r="r" b="b"/>
            <a:pathLst>
              <a:path w="21600" h="19636" extrusionOk="0">
                <a:moveTo>
                  <a:pt x="0" y="14251"/>
                </a:moveTo>
                <a:cubicBezTo>
                  <a:pt x="775" y="12150"/>
                  <a:pt x="1462" y="10038"/>
                  <a:pt x="2073" y="7905"/>
                </a:cubicBezTo>
                <a:cubicBezTo>
                  <a:pt x="2842" y="5221"/>
                  <a:pt x="3589" y="2216"/>
                  <a:pt x="5548" y="790"/>
                </a:cubicBezTo>
                <a:cubicBezTo>
                  <a:pt x="9333" y="-1964"/>
                  <a:pt x="13017" y="2976"/>
                  <a:pt x="15592" y="8014"/>
                </a:cubicBezTo>
                <a:cubicBezTo>
                  <a:pt x="17545" y="11834"/>
                  <a:pt x="19529" y="15682"/>
                  <a:pt x="21600" y="19636"/>
                </a:cubicBezTo>
              </a:path>
            </a:pathLst>
          </a:custGeom>
          <a:ln w="50800">
            <a:solidFill>
              <a:srgbClr val="971818"/>
            </a:solidFill>
            <a:miter lim="400000"/>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13" name="Shape 313"/>
          <p:cNvSpPr>
            <a:spLocks noGrp="1"/>
          </p:cNvSpPr>
          <p:nvPr>
            <p:ph type="title"/>
          </p:nvPr>
        </p:nvSpPr>
        <p:spPr>
          <a:prstGeom prst="rect">
            <a:avLst/>
          </a:prstGeom>
        </p:spPr>
        <p:txBody>
          <a:bodyPr/>
          <a:lstStyle/>
          <a:p>
            <a:r>
              <a:t>Fracturas bifocales</a:t>
            </a:r>
          </a:p>
        </p:txBody>
      </p:sp>
      <p:sp>
        <p:nvSpPr>
          <p:cNvPr id="314" name="Shape 314"/>
          <p:cNvSpPr>
            <a:spLocks noGrp="1"/>
          </p:cNvSpPr>
          <p:nvPr>
            <p:ph type="body" sz="half" idx="1"/>
          </p:nvPr>
        </p:nvSpPr>
        <p:spPr>
          <a:xfrm>
            <a:off x="952500" y="2597150"/>
            <a:ext cx="5111065" cy="6286500"/>
          </a:xfrm>
          <a:prstGeom prst="rect">
            <a:avLst/>
          </a:prstGeom>
        </p:spPr>
        <p:txBody>
          <a:bodyPr/>
          <a:lstStyle/>
          <a:p>
            <a:r>
              <a:t>Fractura región intertrocantérica + fractura diafisaria</a:t>
            </a:r>
          </a:p>
        </p:txBody>
      </p:sp>
      <p:pic>
        <p:nvPicPr>
          <p:cNvPr id="315" name="Captura de pantalla 2018-04-15 a las 17.09.56.png"/>
          <p:cNvPicPr>
            <a:picLocks noChangeAspect="1"/>
          </p:cNvPicPr>
          <p:nvPr/>
        </p:nvPicPr>
        <p:blipFill>
          <a:blip r:embed="rId2">
            <a:extLst/>
          </a:blip>
          <a:stretch>
            <a:fillRect/>
          </a:stretch>
        </p:blipFill>
        <p:spPr>
          <a:xfrm>
            <a:off x="-11840" y="4399"/>
            <a:ext cx="2524977" cy="1001026"/>
          </a:xfrm>
          <a:prstGeom prst="rect">
            <a:avLst/>
          </a:prstGeom>
          <a:ln w="12700">
            <a:miter lim="400000"/>
          </a:ln>
        </p:spPr>
      </p:pic>
      <p:sp>
        <p:nvSpPr>
          <p:cNvPr id="316" name="Shape 316"/>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pic>
        <p:nvPicPr>
          <p:cNvPr id="317" name="Captura de pantalla 2018-04-21 a las 22.05.33.png"/>
          <p:cNvPicPr>
            <a:picLocks noChangeAspect="1"/>
          </p:cNvPicPr>
          <p:nvPr/>
        </p:nvPicPr>
        <p:blipFill>
          <a:blip r:embed="rId3">
            <a:extLst/>
          </a:blip>
          <a:srcRect l="6233" t="1896" r="6801" b="890"/>
          <a:stretch>
            <a:fillRect/>
          </a:stretch>
        </p:blipFill>
        <p:spPr>
          <a:xfrm>
            <a:off x="9518577" y="2372661"/>
            <a:ext cx="1921740" cy="6592760"/>
          </a:xfrm>
          <a:custGeom>
            <a:avLst/>
            <a:gdLst/>
            <a:ahLst/>
            <a:cxnLst>
              <a:cxn ang="0">
                <a:pos x="wd2" y="hd2"/>
              </a:cxn>
              <a:cxn ang="5400000">
                <a:pos x="wd2" y="hd2"/>
              </a:cxn>
              <a:cxn ang="10800000">
                <a:pos x="wd2" y="hd2"/>
              </a:cxn>
              <a:cxn ang="16200000">
                <a:pos x="wd2" y="hd2"/>
              </a:cxn>
            </a:cxnLst>
            <a:rect l="0" t="0" r="r" b="b"/>
            <a:pathLst>
              <a:path w="21485" h="21522" extrusionOk="0">
                <a:moveTo>
                  <a:pt x="4685" y="1"/>
                </a:moveTo>
                <a:cubicBezTo>
                  <a:pt x="2338" y="8"/>
                  <a:pt x="2096" y="21"/>
                  <a:pt x="1441" y="173"/>
                </a:cubicBezTo>
                <a:cubicBezTo>
                  <a:pt x="1052" y="264"/>
                  <a:pt x="764" y="368"/>
                  <a:pt x="802" y="404"/>
                </a:cubicBezTo>
                <a:cubicBezTo>
                  <a:pt x="841" y="440"/>
                  <a:pt x="718" y="522"/>
                  <a:pt x="527" y="587"/>
                </a:cubicBezTo>
                <a:cubicBezTo>
                  <a:pt x="336" y="651"/>
                  <a:pt x="150" y="784"/>
                  <a:pt x="115" y="883"/>
                </a:cubicBezTo>
                <a:cubicBezTo>
                  <a:pt x="-35" y="1303"/>
                  <a:pt x="-38" y="1535"/>
                  <a:pt x="106" y="1604"/>
                </a:cubicBezTo>
                <a:cubicBezTo>
                  <a:pt x="190" y="1644"/>
                  <a:pt x="201" y="1719"/>
                  <a:pt x="132" y="1772"/>
                </a:cubicBezTo>
                <a:cubicBezTo>
                  <a:pt x="54" y="1832"/>
                  <a:pt x="174" y="1882"/>
                  <a:pt x="452" y="1903"/>
                </a:cubicBezTo>
                <a:cubicBezTo>
                  <a:pt x="759" y="1927"/>
                  <a:pt x="866" y="1976"/>
                  <a:pt x="789" y="2062"/>
                </a:cubicBezTo>
                <a:cubicBezTo>
                  <a:pt x="723" y="2137"/>
                  <a:pt x="861" y="2237"/>
                  <a:pt x="1126" y="2307"/>
                </a:cubicBezTo>
                <a:cubicBezTo>
                  <a:pt x="1373" y="2373"/>
                  <a:pt x="1517" y="2467"/>
                  <a:pt x="1450" y="2518"/>
                </a:cubicBezTo>
                <a:cubicBezTo>
                  <a:pt x="1354" y="2592"/>
                  <a:pt x="1566" y="2609"/>
                  <a:pt x="2462" y="2597"/>
                </a:cubicBezTo>
                <a:cubicBezTo>
                  <a:pt x="3232" y="2588"/>
                  <a:pt x="3729" y="2616"/>
                  <a:pt x="4006" y="2687"/>
                </a:cubicBezTo>
                <a:cubicBezTo>
                  <a:pt x="4230" y="2744"/>
                  <a:pt x="4691" y="2818"/>
                  <a:pt x="5031" y="2850"/>
                </a:cubicBezTo>
                <a:cubicBezTo>
                  <a:pt x="5371" y="2882"/>
                  <a:pt x="5628" y="2923"/>
                  <a:pt x="5603" y="2941"/>
                </a:cubicBezTo>
                <a:cubicBezTo>
                  <a:pt x="5501" y="3014"/>
                  <a:pt x="6841" y="3342"/>
                  <a:pt x="7116" y="3311"/>
                </a:cubicBezTo>
                <a:cubicBezTo>
                  <a:pt x="7436" y="3275"/>
                  <a:pt x="8045" y="3445"/>
                  <a:pt x="7826" y="3510"/>
                </a:cubicBezTo>
                <a:cubicBezTo>
                  <a:pt x="7753" y="3531"/>
                  <a:pt x="8042" y="3645"/>
                  <a:pt x="8470" y="3764"/>
                </a:cubicBezTo>
                <a:cubicBezTo>
                  <a:pt x="9383" y="4016"/>
                  <a:pt x="9859" y="4350"/>
                  <a:pt x="9494" y="4479"/>
                </a:cubicBezTo>
                <a:cubicBezTo>
                  <a:pt x="9234" y="4571"/>
                  <a:pt x="9198" y="4731"/>
                  <a:pt x="9304" y="5345"/>
                </a:cubicBezTo>
                <a:cubicBezTo>
                  <a:pt x="9341" y="5563"/>
                  <a:pt x="9297" y="5808"/>
                  <a:pt x="9202" y="5890"/>
                </a:cubicBezTo>
                <a:cubicBezTo>
                  <a:pt x="9101" y="5976"/>
                  <a:pt x="9118" y="6040"/>
                  <a:pt x="9246" y="6045"/>
                </a:cubicBezTo>
                <a:cubicBezTo>
                  <a:pt x="9366" y="6050"/>
                  <a:pt x="9584" y="6057"/>
                  <a:pt x="9730" y="6062"/>
                </a:cubicBezTo>
                <a:cubicBezTo>
                  <a:pt x="10179" y="6076"/>
                  <a:pt x="10356" y="6431"/>
                  <a:pt x="10360" y="7323"/>
                </a:cubicBezTo>
                <a:cubicBezTo>
                  <a:pt x="10362" y="7794"/>
                  <a:pt x="10475" y="8550"/>
                  <a:pt x="10608" y="9003"/>
                </a:cubicBezTo>
                <a:cubicBezTo>
                  <a:pt x="10759" y="9516"/>
                  <a:pt x="10817" y="11149"/>
                  <a:pt x="10763" y="13332"/>
                </a:cubicBezTo>
                <a:cubicBezTo>
                  <a:pt x="10686" y="16476"/>
                  <a:pt x="10639" y="16849"/>
                  <a:pt x="10306" y="16957"/>
                </a:cubicBezTo>
                <a:cubicBezTo>
                  <a:pt x="10052" y="17039"/>
                  <a:pt x="10003" y="17108"/>
                  <a:pt x="10147" y="17174"/>
                </a:cubicBezTo>
                <a:cubicBezTo>
                  <a:pt x="10423" y="17303"/>
                  <a:pt x="10424" y="17747"/>
                  <a:pt x="10147" y="17798"/>
                </a:cubicBezTo>
                <a:cubicBezTo>
                  <a:pt x="10027" y="17819"/>
                  <a:pt x="9944" y="17944"/>
                  <a:pt x="9960" y="18075"/>
                </a:cubicBezTo>
                <a:cubicBezTo>
                  <a:pt x="9981" y="18238"/>
                  <a:pt x="9856" y="18340"/>
                  <a:pt x="9570" y="18401"/>
                </a:cubicBezTo>
                <a:cubicBezTo>
                  <a:pt x="9099" y="18502"/>
                  <a:pt x="8949" y="18668"/>
                  <a:pt x="9273" y="18727"/>
                </a:cubicBezTo>
                <a:cubicBezTo>
                  <a:pt x="9551" y="18777"/>
                  <a:pt x="9069" y="18952"/>
                  <a:pt x="8651" y="18952"/>
                </a:cubicBezTo>
                <a:cubicBezTo>
                  <a:pt x="8468" y="18952"/>
                  <a:pt x="8341" y="19022"/>
                  <a:pt x="8341" y="19123"/>
                </a:cubicBezTo>
                <a:cubicBezTo>
                  <a:pt x="8341" y="19237"/>
                  <a:pt x="8197" y="19305"/>
                  <a:pt x="7906" y="19328"/>
                </a:cubicBezTo>
                <a:cubicBezTo>
                  <a:pt x="7639" y="19348"/>
                  <a:pt x="7442" y="19428"/>
                  <a:pt x="7400" y="19535"/>
                </a:cubicBezTo>
                <a:cubicBezTo>
                  <a:pt x="7354" y="19653"/>
                  <a:pt x="7212" y="19704"/>
                  <a:pt x="6965" y="19692"/>
                </a:cubicBezTo>
                <a:cubicBezTo>
                  <a:pt x="6434" y="19666"/>
                  <a:pt x="6416" y="20250"/>
                  <a:pt x="6943" y="20421"/>
                </a:cubicBezTo>
                <a:cubicBezTo>
                  <a:pt x="7304" y="20538"/>
                  <a:pt x="7302" y="20550"/>
                  <a:pt x="6934" y="20628"/>
                </a:cubicBezTo>
                <a:cubicBezTo>
                  <a:pt x="6446" y="20733"/>
                  <a:pt x="6426" y="20825"/>
                  <a:pt x="6903" y="20771"/>
                </a:cubicBezTo>
                <a:cubicBezTo>
                  <a:pt x="7142" y="20744"/>
                  <a:pt x="7299" y="20775"/>
                  <a:pt x="7378" y="20863"/>
                </a:cubicBezTo>
                <a:cubicBezTo>
                  <a:pt x="7443" y="20936"/>
                  <a:pt x="7588" y="20995"/>
                  <a:pt x="7702" y="20995"/>
                </a:cubicBezTo>
                <a:cubicBezTo>
                  <a:pt x="7816" y="20995"/>
                  <a:pt x="8297" y="21113"/>
                  <a:pt x="8767" y="21258"/>
                </a:cubicBezTo>
                <a:cubicBezTo>
                  <a:pt x="9595" y="21513"/>
                  <a:pt x="10406" y="21595"/>
                  <a:pt x="10706" y="21452"/>
                </a:cubicBezTo>
                <a:cubicBezTo>
                  <a:pt x="10786" y="21414"/>
                  <a:pt x="10971" y="21395"/>
                  <a:pt x="11114" y="21410"/>
                </a:cubicBezTo>
                <a:cubicBezTo>
                  <a:pt x="11257" y="21424"/>
                  <a:pt x="11615" y="21380"/>
                  <a:pt x="11913" y="21313"/>
                </a:cubicBezTo>
                <a:cubicBezTo>
                  <a:pt x="12231" y="21240"/>
                  <a:pt x="12630" y="21206"/>
                  <a:pt x="12880" y="21230"/>
                </a:cubicBezTo>
                <a:cubicBezTo>
                  <a:pt x="13114" y="21251"/>
                  <a:pt x="13549" y="21222"/>
                  <a:pt x="13847" y="21165"/>
                </a:cubicBezTo>
                <a:cubicBezTo>
                  <a:pt x="14468" y="21045"/>
                  <a:pt x="15995" y="21026"/>
                  <a:pt x="16359" y="21132"/>
                </a:cubicBezTo>
                <a:cubicBezTo>
                  <a:pt x="16535" y="21184"/>
                  <a:pt x="17041" y="21168"/>
                  <a:pt x="18182" y="21073"/>
                </a:cubicBezTo>
                <a:cubicBezTo>
                  <a:pt x="19052" y="21001"/>
                  <a:pt x="19818" y="20957"/>
                  <a:pt x="19882" y="20976"/>
                </a:cubicBezTo>
                <a:cubicBezTo>
                  <a:pt x="19945" y="20994"/>
                  <a:pt x="20288" y="20947"/>
                  <a:pt x="20649" y="20872"/>
                </a:cubicBezTo>
                <a:cubicBezTo>
                  <a:pt x="21010" y="20797"/>
                  <a:pt x="21349" y="20747"/>
                  <a:pt x="21399" y="20762"/>
                </a:cubicBezTo>
                <a:cubicBezTo>
                  <a:pt x="21562" y="20810"/>
                  <a:pt x="21472" y="19844"/>
                  <a:pt x="21306" y="19766"/>
                </a:cubicBezTo>
                <a:cubicBezTo>
                  <a:pt x="21217" y="19724"/>
                  <a:pt x="21198" y="19646"/>
                  <a:pt x="21266" y="19595"/>
                </a:cubicBezTo>
                <a:cubicBezTo>
                  <a:pt x="21334" y="19543"/>
                  <a:pt x="21235" y="19462"/>
                  <a:pt x="21044" y="19416"/>
                </a:cubicBezTo>
                <a:cubicBezTo>
                  <a:pt x="20853" y="19369"/>
                  <a:pt x="20694" y="19247"/>
                  <a:pt x="20694" y="19144"/>
                </a:cubicBezTo>
                <a:cubicBezTo>
                  <a:pt x="20694" y="19009"/>
                  <a:pt x="20604" y="18966"/>
                  <a:pt x="20374" y="18992"/>
                </a:cubicBezTo>
                <a:cubicBezTo>
                  <a:pt x="19998" y="19034"/>
                  <a:pt x="19582" y="18831"/>
                  <a:pt x="19753" y="18689"/>
                </a:cubicBezTo>
                <a:cubicBezTo>
                  <a:pt x="19853" y="18606"/>
                  <a:pt x="19814" y="18603"/>
                  <a:pt x="19513" y="18676"/>
                </a:cubicBezTo>
                <a:cubicBezTo>
                  <a:pt x="19211" y="18749"/>
                  <a:pt x="19120" y="18744"/>
                  <a:pt x="18923" y="18636"/>
                </a:cubicBezTo>
                <a:cubicBezTo>
                  <a:pt x="18795" y="18566"/>
                  <a:pt x="18757" y="18489"/>
                  <a:pt x="18839" y="18465"/>
                </a:cubicBezTo>
                <a:cubicBezTo>
                  <a:pt x="19189" y="18362"/>
                  <a:pt x="19045" y="18215"/>
                  <a:pt x="18542" y="18159"/>
                </a:cubicBezTo>
                <a:cubicBezTo>
                  <a:pt x="18056" y="18105"/>
                  <a:pt x="17854" y="17954"/>
                  <a:pt x="17982" y="17743"/>
                </a:cubicBezTo>
                <a:cubicBezTo>
                  <a:pt x="18001" y="17712"/>
                  <a:pt x="17917" y="17652"/>
                  <a:pt x="17801" y="17611"/>
                </a:cubicBezTo>
                <a:cubicBezTo>
                  <a:pt x="17557" y="17525"/>
                  <a:pt x="17096" y="16834"/>
                  <a:pt x="17237" y="16768"/>
                </a:cubicBezTo>
                <a:cubicBezTo>
                  <a:pt x="17288" y="16743"/>
                  <a:pt x="17234" y="16649"/>
                  <a:pt x="17117" y="16559"/>
                </a:cubicBezTo>
                <a:cubicBezTo>
                  <a:pt x="17001" y="16469"/>
                  <a:pt x="16975" y="16375"/>
                  <a:pt x="17060" y="16350"/>
                </a:cubicBezTo>
                <a:cubicBezTo>
                  <a:pt x="17317" y="16275"/>
                  <a:pt x="17244" y="16156"/>
                  <a:pt x="16891" y="16077"/>
                </a:cubicBezTo>
                <a:cubicBezTo>
                  <a:pt x="16613" y="16015"/>
                  <a:pt x="16607" y="15983"/>
                  <a:pt x="16851" y="15897"/>
                </a:cubicBezTo>
                <a:cubicBezTo>
                  <a:pt x="17239" y="15760"/>
                  <a:pt x="17330" y="15397"/>
                  <a:pt x="16966" y="15438"/>
                </a:cubicBezTo>
                <a:cubicBezTo>
                  <a:pt x="16507" y="15490"/>
                  <a:pt x="16382" y="15342"/>
                  <a:pt x="16305" y="14648"/>
                </a:cubicBezTo>
                <a:cubicBezTo>
                  <a:pt x="16265" y="14279"/>
                  <a:pt x="16183" y="13933"/>
                  <a:pt x="16123" y="13878"/>
                </a:cubicBezTo>
                <a:cubicBezTo>
                  <a:pt x="15993" y="13760"/>
                  <a:pt x="15958" y="13572"/>
                  <a:pt x="15848" y="12497"/>
                </a:cubicBezTo>
                <a:cubicBezTo>
                  <a:pt x="15788" y="11903"/>
                  <a:pt x="15856" y="11587"/>
                  <a:pt x="16097" y="11349"/>
                </a:cubicBezTo>
                <a:cubicBezTo>
                  <a:pt x="16503" y="10948"/>
                  <a:pt x="16516" y="10776"/>
                  <a:pt x="16146" y="10797"/>
                </a:cubicBezTo>
                <a:cubicBezTo>
                  <a:pt x="15778" y="10819"/>
                  <a:pt x="15658" y="9412"/>
                  <a:pt x="16017" y="9285"/>
                </a:cubicBezTo>
                <a:cubicBezTo>
                  <a:pt x="16188" y="9225"/>
                  <a:pt x="16186" y="9176"/>
                  <a:pt x="16017" y="9116"/>
                </a:cubicBezTo>
                <a:cubicBezTo>
                  <a:pt x="15873" y="9065"/>
                  <a:pt x="15858" y="8993"/>
                  <a:pt x="15977" y="8937"/>
                </a:cubicBezTo>
                <a:cubicBezTo>
                  <a:pt x="16085" y="8885"/>
                  <a:pt x="16121" y="8818"/>
                  <a:pt x="16057" y="8788"/>
                </a:cubicBezTo>
                <a:cubicBezTo>
                  <a:pt x="15993" y="8757"/>
                  <a:pt x="16054" y="8692"/>
                  <a:pt x="16194" y="8643"/>
                </a:cubicBezTo>
                <a:cubicBezTo>
                  <a:pt x="16335" y="8593"/>
                  <a:pt x="16361" y="8537"/>
                  <a:pt x="16252" y="8517"/>
                </a:cubicBezTo>
                <a:cubicBezTo>
                  <a:pt x="16143" y="8497"/>
                  <a:pt x="16075" y="8354"/>
                  <a:pt x="16101" y="8198"/>
                </a:cubicBezTo>
                <a:cubicBezTo>
                  <a:pt x="16128" y="8043"/>
                  <a:pt x="16214" y="7322"/>
                  <a:pt x="16292" y="6597"/>
                </a:cubicBezTo>
                <a:cubicBezTo>
                  <a:pt x="16435" y="5269"/>
                  <a:pt x="16615" y="4872"/>
                  <a:pt x="17055" y="4900"/>
                </a:cubicBezTo>
                <a:cubicBezTo>
                  <a:pt x="17344" y="4918"/>
                  <a:pt x="17345" y="4532"/>
                  <a:pt x="17055" y="4480"/>
                </a:cubicBezTo>
                <a:cubicBezTo>
                  <a:pt x="16702" y="4416"/>
                  <a:pt x="17114" y="4033"/>
                  <a:pt x="17690" y="3890"/>
                </a:cubicBezTo>
                <a:cubicBezTo>
                  <a:pt x="18153" y="3776"/>
                  <a:pt x="18208" y="3728"/>
                  <a:pt x="18027" y="3589"/>
                </a:cubicBezTo>
                <a:cubicBezTo>
                  <a:pt x="17774" y="3394"/>
                  <a:pt x="18158" y="3107"/>
                  <a:pt x="18679" y="3103"/>
                </a:cubicBezTo>
                <a:cubicBezTo>
                  <a:pt x="18861" y="3101"/>
                  <a:pt x="18967" y="3056"/>
                  <a:pt x="18914" y="3003"/>
                </a:cubicBezTo>
                <a:cubicBezTo>
                  <a:pt x="18757" y="2845"/>
                  <a:pt x="18723" y="2517"/>
                  <a:pt x="18857" y="2450"/>
                </a:cubicBezTo>
                <a:cubicBezTo>
                  <a:pt x="18925" y="2415"/>
                  <a:pt x="18995" y="2244"/>
                  <a:pt x="19012" y="2070"/>
                </a:cubicBezTo>
                <a:cubicBezTo>
                  <a:pt x="19036" y="1817"/>
                  <a:pt x="18973" y="1758"/>
                  <a:pt x="18692" y="1771"/>
                </a:cubicBezTo>
                <a:cubicBezTo>
                  <a:pt x="18500" y="1780"/>
                  <a:pt x="18244" y="1722"/>
                  <a:pt x="18124" y="1643"/>
                </a:cubicBezTo>
                <a:cubicBezTo>
                  <a:pt x="18005" y="1563"/>
                  <a:pt x="17725" y="1485"/>
                  <a:pt x="17503" y="1468"/>
                </a:cubicBezTo>
                <a:cubicBezTo>
                  <a:pt x="17257" y="1449"/>
                  <a:pt x="17150" y="1399"/>
                  <a:pt x="17228" y="1339"/>
                </a:cubicBezTo>
                <a:cubicBezTo>
                  <a:pt x="17335" y="1258"/>
                  <a:pt x="17088" y="1242"/>
                  <a:pt x="15764" y="1247"/>
                </a:cubicBezTo>
                <a:cubicBezTo>
                  <a:pt x="14535" y="1252"/>
                  <a:pt x="14193" y="1274"/>
                  <a:pt x="14282" y="1342"/>
                </a:cubicBezTo>
                <a:cubicBezTo>
                  <a:pt x="14345" y="1390"/>
                  <a:pt x="14225" y="1449"/>
                  <a:pt x="14011" y="1473"/>
                </a:cubicBezTo>
                <a:cubicBezTo>
                  <a:pt x="13797" y="1496"/>
                  <a:pt x="13490" y="1568"/>
                  <a:pt x="13332" y="1632"/>
                </a:cubicBezTo>
                <a:cubicBezTo>
                  <a:pt x="13175" y="1697"/>
                  <a:pt x="12907" y="1733"/>
                  <a:pt x="12738" y="1714"/>
                </a:cubicBezTo>
                <a:cubicBezTo>
                  <a:pt x="12569" y="1695"/>
                  <a:pt x="12362" y="1712"/>
                  <a:pt x="12276" y="1753"/>
                </a:cubicBezTo>
                <a:cubicBezTo>
                  <a:pt x="12163" y="1807"/>
                  <a:pt x="12036" y="1806"/>
                  <a:pt x="11806" y="1750"/>
                </a:cubicBezTo>
                <a:cubicBezTo>
                  <a:pt x="11633" y="1708"/>
                  <a:pt x="11336" y="1691"/>
                  <a:pt x="11145" y="1713"/>
                </a:cubicBezTo>
                <a:cubicBezTo>
                  <a:pt x="10765" y="1755"/>
                  <a:pt x="10258" y="1467"/>
                  <a:pt x="10453" y="1319"/>
                </a:cubicBezTo>
                <a:cubicBezTo>
                  <a:pt x="10517" y="1270"/>
                  <a:pt x="10360" y="1227"/>
                  <a:pt x="10071" y="1215"/>
                </a:cubicBezTo>
                <a:cubicBezTo>
                  <a:pt x="9681" y="1199"/>
                  <a:pt x="9579" y="1150"/>
                  <a:pt x="9579" y="983"/>
                </a:cubicBezTo>
                <a:cubicBezTo>
                  <a:pt x="9579" y="863"/>
                  <a:pt x="9416" y="735"/>
                  <a:pt x="9202" y="686"/>
                </a:cubicBezTo>
                <a:cubicBezTo>
                  <a:pt x="8994" y="639"/>
                  <a:pt x="8789" y="530"/>
                  <a:pt x="8749" y="443"/>
                </a:cubicBezTo>
                <a:cubicBezTo>
                  <a:pt x="8707" y="349"/>
                  <a:pt x="8512" y="277"/>
                  <a:pt x="8270" y="267"/>
                </a:cubicBezTo>
                <a:cubicBezTo>
                  <a:pt x="7547" y="236"/>
                  <a:pt x="7218" y="180"/>
                  <a:pt x="7218" y="85"/>
                </a:cubicBezTo>
                <a:cubicBezTo>
                  <a:pt x="7218" y="12"/>
                  <a:pt x="6717" y="-5"/>
                  <a:pt x="4685" y="1"/>
                </a:cubicBezTo>
                <a:close/>
              </a:path>
            </a:pathLst>
          </a:custGeom>
          <a:ln w="12700">
            <a:miter lim="400000"/>
          </a:ln>
        </p:spPr>
      </p:pic>
      <p:sp>
        <p:nvSpPr>
          <p:cNvPr id="318" name="Shape 318"/>
          <p:cNvSpPr/>
          <p:nvPr/>
        </p:nvSpPr>
        <p:spPr>
          <a:xfrm flipV="1">
            <a:off x="8442783" y="3715672"/>
            <a:ext cx="1729970" cy="990440"/>
          </a:xfrm>
          <a:prstGeom prst="line">
            <a:avLst/>
          </a:prstGeom>
          <a:ln w="50800">
            <a:solidFill>
              <a:srgbClr val="FFFFFF"/>
            </a:solidFill>
            <a:miter lim="400000"/>
            <a:tailEnd type="triangle"/>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
        <p:nvSpPr>
          <p:cNvPr id="319" name="Shape 319"/>
          <p:cNvSpPr/>
          <p:nvPr/>
        </p:nvSpPr>
        <p:spPr>
          <a:xfrm>
            <a:off x="8442074" y="5193019"/>
            <a:ext cx="1730679" cy="990006"/>
          </a:xfrm>
          <a:prstGeom prst="line">
            <a:avLst/>
          </a:prstGeom>
          <a:ln w="50800">
            <a:solidFill>
              <a:srgbClr val="FFFFFF"/>
            </a:solidFill>
            <a:miter lim="400000"/>
            <a:tailEnd type="triangle"/>
          </a:ln>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pic>
        <p:nvPicPr>
          <p:cNvPr id="320" name="Captura de pantalla 2018-04-21 a las 23.01.26.png"/>
          <p:cNvPicPr>
            <a:picLocks noChangeAspect="1"/>
          </p:cNvPicPr>
          <p:nvPr/>
        </p:nvPicPr>
        <p:blipFill>
          <a:blip r:embed="rId4">
            <a:extLst/>
          </a:blip>
          <a:srcRect l="9021" t="2196" r="19742" b="2022"/>
          <a:stretch>
            <a:fillRect/>
          </a:stretch>
        </p:blipFill>
        <p:spPr>
          <a:xfrm>
            <a:off x="9518574" y="2387898"/>
            <a:ext cx="1921747" cy="6562286"/>
          </a:xfrm>
          <a:custGeom>
            <a:avLst/>
            <a:gdLst/>
            <a:ahLst/>
            <a:cxnLst>
              <a:cxn ang="0">
                <a:pos x="wd2" y="hd2"/>
              </a:cxn>
              <a:cxn ang="5400000">
                <a:pos x="wd2" y="hd2"/>
              </a:cxn>
              <a:cxn ang="10800000">
                <a:pos x="wd2" y="hd2"/>
              </a:cxn>
              <a:cxn ang="16200000">
                <a:pos x="wd2" y="hd2"/>
              </a:cxn>
            </a:cxnLst>
            <a:rect l="0" t="0" r="r" b="b"/>
            <a:pathLst>
              <a:path w="21391" h="21563" extrusionOk="0">
                <a:moveTo>
                  <a:pt x="4153" y="7"/>
                </a:moveTo>
                <a:cubicBezTo>
                  <a:pt x="2098" y="64"/>
                  <a:pt x="336" y="486"/>
                  <a:pt x="44" y="1084"/>
                </a:cubicBezTo>
                <a:cubicBezTo>
                  <a:pt x="-133" y="1448"/>
                  <a:pt x="215" y="1808"/>
                  <a:pt x="1087" y="2168"/>
                </a:cubicBezTo>
                <a:cubicBezTo>
                  <a:pt x="1812" y="2467"/>
                  <a:pt x="2480" y="2592"/>
                  <a:pt x="3963" y="2709"/>
                </a:cubicBezTo>
                <a:cubicBezTo>
                  <a:pt x="5656" y="2842"/>
                  <a:pt x="8250" y="3530"/>
                  <a:pt x="9162" y="4089"/>
                </a:cubicBezTo>
                <a:cubicBezTo>
                  <a:pt x="9682" y="4407"/>
                  <a:pt x="9761" y="4960"/>
                  <a:pt x="9352" y="5415"/>
                </a:cubicBezTo>
                <a:cubicBezTo>
                  <a:pt x="9084" y="5714"/>
                  <a:pt x="9091" y="5736"/>
                  <a:pt x="9600" y="5993"/>
                </a:cubicBezTo>
                <a:cubicBezTo>
                  <a:pt x="10100" y="6246"/>
                  <a:pt x="10136" y="6320"/>
                  <a:pt x="10258" y="7376"/>
                </a:cubicBezTo>
                <a:cubicBezTo>
                  <a:pt x="10329" y="7990"/>
                  <a:pt x="10425" y="8616"/>
                  <a:pt x="10470" y="8765"/>
                </a:cubicBezTo>
                <a:cubicBezTo>
                  <a:pt x="10515" y="8915"/>
                  <a:pt x="10610" y="10046"/>
                  <a:pt x="10678" y="11277"/>
                </a:cubicBezTo>
                <a:cubicBezTo>
                  <a:pt x="10826" y="13970"/>
                  <a:pt x="10565" y="16942"/>
                  <a:pt x="10170" y="17083"/>
                </a:cubicBezTo>
                <a:cubicBezTo>
                  <a:pt x="9959" y="17158"/>
                  <a:pt x="9958" y="17196"/>
                  <a:pt x="10156" y="17267"/>
                </a:cubicBezTo>
                <a:cubicBezTo>
                  <a:pt x="10535" y="17402"/>
                  <a:pt x="10225" y="18165"/>
                  <a:pt x="9715" y="18357"/>
                </a:cubicBezTo>
                <a:cubicBezTo>
                  <a:pt x="9468" y="18450"/>
                  <a:pt x="9363" y="18553"/>
                  <a:pt x="9441" y="18626"/>
                </a:cubicBezTo>
                <a:cubicBezTo>
                  <a:pt x="9596" y="18770"/>
                  <a:pt x="9006" y="19126"/>
                  <a:pt x="8045" y="19467"/>
                </a:cubicBezTo>
                <a:cubicBezTo>
                  <a:pt x="7116" y="19796"/>
                  <a:pt x="6812" y="20080"/>
                  <a:pt x="6954" y="20487"/>
                </a:cubicBezTo>
                <a:cubicBezTo>
                  <a:pt x="7098" y="20901"/>
                  <a:pt x="8258" y="21455"/>
                  <a:pt x="9096" y="21509"/>
                </a:cubicBezTo>
                <a:cubicBezTo>
                  <a:pt x="9400" y="21529"/>
                  <a:pt x="9737" y="21551"/>
                  <a:pt x="9843" y="21559"/>
                </a:cubicBezTo>
                <a:cubicBezTo>
                  <a:pt x="10254" y="21588"/>
                  <a:pt x="11739" y="21485"/>
                  <a:pt x="12679" y="21362"/>
                </a:cubicBezTo>
                <a:cubicBezTo>
                  <a:pt x="13711" y="21227"/>
                  <a:pt x="14851" y="21205"/>
                  <a:pt x="16544" y="21287"/>
                </a:cubicBezTo>
                <a:cubicBezTo>
                  <a:pt x="18215" y="21369"/>
                  <a:pt x="20754" y="21034"/>
                  <a:pt x="21174" y="20677"/>
                </a:cubicBezTo>
                <a:cubicBezTo>
                  <a:pt x="21437" y="20453"/>
                  <a:pt x="21467" y="20070"/>
                  <a:pt x="21227" y="19989"/>
                </a:cubicBezTo>
                <a:cubicBezTo>
                  <a:pt x="21134" y="19957"/>
                  <a:pt x="20942" y="19816"/>
                  <a:pt x="20807" y="19676"/>
                </a:cubicBezTo>
                <a:cubicBezTo>
                  <a:pt x="20666" y="19528"/>
                  <a:pt x="20136" y="19274"/>
                  <a:pt x="19557" y="19078"/>
                </a:cubicBezTo>
                <a:cubicBezTo>
                  <a:pt x="18588" y="18750"/>
                  <a:pt x="18564" y="18734"/>
                  <a:pt x="18872" y="18594"/>
                </a:cubicBezTo>
                <a:cubicBezTo>
                  <a:pt x="19262" y="18418"/>
                  <a:pt x="19106" y="18267"/>
                  <a:pt x="18532" y="18267"/>
                </a:cubicBezTo>
                <a:cubicBezTo>
                  <a:pt x="17772" y="18267"/>
                  <a:pt x="16908" y="17401"/>
                  <a:pt x="17591" y="17323"/>
                </a:cubicBezTo>
                <a:cubicBezTo>
                  <a:pt x="17789" y="17300"/>
                  <a:pt x="17923" y="17216"/>
                  <a:pt x="17923" y="17114"/>
                </a:cubicBezTo>
                <a:cubicBezTo>
                  <a:pt x="17923" y="16984"/>
                  <a:pt x="17817" y="16940"/>
                  <a:pt x="17468" y="16925"/>
                </a:cubicBezTo>
                <a:cubicBezTo>
                  <a:pt x="17060" y="16908"/>
                  <a:pt x="16985" y="16850"/>
                  <a:pt x="16761" y="16391"/>
                </a:cubicBezTo>
                <a:cubicBezTo>
                  <a:pt x="15849" y="14519"/>
                  <a:pt x="15447" y="10912"/>
                  <a:pt x="15895" y="8584"/>
                </a:cubicBezTo>
                <a:cubicBezTo>
                  <a:pt x="15994" y="8068"/>
                  <a:pt x="16171" y="7047"/>
                  <a:pt x="16284" y="6315"/>
                </a:cubicBezTo>
                <a:cubicBezTo>
                  <a:pt x="16515" y="4812"/>
                  <a:pt x="16715" y="4386"/>
                  <a:pt x="17278" y="4202"/>
                </a:cubicBezTo>
                <a:cubicBezTo>
                  <a:pt x="17492" y="4132"/>
                  <a:pt x="17778" y="4011"/>
                  <a:pt x="17914" y="3934"/>
                </a:cubicBezTo>
                <a:cubicBezTo>
                  <a:pt x="18119" y="3816"/>
                  <a:pt x="18100" y="3781"/>
                  <a:pt x="17812" y="3718"/>
                </a:cubicBezTo>
                <a:cubicBezTo>
                  <a:pt x="17491" y="3649"/>
                  <a:pt x="17497" y="3624"/>
                  <a:pt x="17892" y="3368"/>
                </a:cubicBezTo>
                <a:cubicBezTo>
                  <a:pt x="18384" y="3048"/>
                  <a:pt x="18728" y="2643"/>
                  <a:pt x="18735" y="2373"/>
                </a:cubicBezTo>
                <a:cubicBezTo>
                  <a:pt x="18741" y="2169"/>
                  <a:pt x="17340" y="1482"/>
                  <a:pt x="16730" y="1389"/>
                </a:cubicBezTo>
                <a:cubicBezTo>
                  <a:pt x="16544" y="1361"/>
                  <a:pt x="15679" y="1321"/>
                  <a:pt x="14808" y="1301"/>
                </a:cubicBezTo>
                <a:lnTo>
                  <a:pt x="13222" y="1263"/>
                </a:lnTo>
                <a:lnTo>
                  <a:pt x="13222" y="1439"/>
                </a:lnTo>
                <a:cubicBezTo>
                  <a:pt x="13222" y="1676"/>
                  <a:pt x="12891" y="1921"/>
                  <a:pt x="12511" y="1964"/>
                </a:cubicBezTo>
                <a:cubicBezTo>
                  <a:pt x="11434" y="2087"/>
                  <a:pt x="9974" y="1684"/>
                  <a:pt x="9339" y="1088"/>
                </a:cubicBezTo>
                <a:cubicBezTo>
                  <a:pt x="8772" y="556"/>
                  <a:pt x="7773" y="227"/>
                  <a:pt x="6264" y="79"/>
                </a:cubicBezTo>
                <a:cubicBezTo>
                  <a:pt x="5559" y="9"/>
                  <a:pt x="4838" y="-12"/>
                  <a:pt x="4153" y="7"/>
                </a:cubicBezTo>
                <a:close/>
              </a:path>
            </a:pathLst>
          </a:cu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20"/>
                                        </p:tgtEl>
                                        <p:attrNameLst>
                                          <p:attrName>style.visibility</p:attrName>
                                        </p:attrNameLst>
                                      </p:cBhvr>
                                      <p:to>
                                        <p:strVal val="visible"/>
                                      </p:to>
                                    </p:set>
                                    <p:anim calcmode="lin" valueType="num">
                                      <p:cBhvr>
                                        <p:cTn id="7" dur="2500" fill="hold"/>
                                        <p:tgtEl>
                                          <p:spTgt spid="320"/>
                                        </p:tgtEl>
                                        <p:attrNameLst>
                                          <p:attrName>ppt_w</p:attrName>
                                        </p:attrNameLst>
                                      </p:cBhvr>
                                      <p:tavLst>
                                        <p:tav tm="0">
                                          <p:val>
                                            <p:fltVal val="0"/>
                                          </p:val>
                                        </p:tav>
                                        <p:tav tm="100000">
                                          <p:val>
                                            <p:strVal val="#ppt_w"/>
                                          </p:val>
                                        </p:tav>
                                      </p:tavLst>
                                    </p:anim>
                                    <p:anim calcmode="lin" valueType="num">
                                      <p:cBhvr>
                                        <p:cTn id="8" dur="2500" fill="hold"/>
                                        <p:tgtEl>
                                          <p:spTgt spid="3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22" name="Shape 322"/>
          <p:cNvSpPr>
            <a:spLocks noGrp="1"/>
          </p:cNvSpPr>
          <p:nvPr>
            <p:ph type="title"/>
          </p:nvPr>
        </p:nvSpPr>
        <p:spPr>
          <a:prstGeom prst="rect">
            <a:avLst/>
          </a:prstGeom>
        </p:spPr>
        <p:txBody>
          <a:bodyPr/>
          <a:lstStyle/>
          <a:p>
            <a:r>
              <a:t>Fracturas patológicas </a:t>
            </a:r>
          </a:p>
        </p:txBody>
      </p:sp>
      <p:sp>
        <p:nvSpPr>
          <p:cNvPr id="323" name="Shape 323"/>
          <p:cNvSpPr>
            <a:spLocks noGrp="1"/>
          </p:cNvSpPr>
          <p:nvPr>
            <p:ph type="body" sz="half" idx="1"/>
          </p:nvPr>
        </p:nvSpPr>
        <p:spPr>
          <a:xfrm>
            <a:off x="952500" y="2590800"/>
            <a:ext cx="6412710" cy="6286500"/>
          </a:xfrm>
          <a:prstGeom prst="rect">
            <a:avLst/>
          </a:prstGeom>
        </p:spPr>
        <p:txBody>
          <a:bodyPr/>
          <a:lstStyle/>
          <a:p>
            <a:r>
              <a:t>¿Necesidad de que todo el hueso sea protegido por el implante?</a:t>
            </a:r>
          </a:p>
        </p:txBody>
      </p:sp>
      <p:pic>
        <p:nvPicPr>
          <p:cNvPr id="324" name="Captura de pantalla 2018-04-15 a las 17.09.56.png"/>
          <p:cNvPicPr>
            <a:picLocks noChangeAspect="1"/>
          </p:cNvPicPr>
          <p:nvPr/>
        </p:nvPicPr>
        <p:blipFill>
          <a:blip r:embed="rId2">
            <a:extLst/>
          </a:blip>
          <a:stretch>
            <a:fillRect/>
          </a:stretch>
        </p:blipFill>
        <p:spPr>
          <a:xfrm>
            <a:off x="-11840" y="4399"/>
            <a:ext cx="2524977" cy="1001026"/>
          </a:xfrm>
          <a:prstGeom prst="rect">
            <a:avLst/>
          </a:prstGeom>
          <a:ln w="12700">
            <a:miter lim="400000"/>
          </a:ln>
        </p:spPr>
      </p:pic>
      <p:sp>
        <p:nvSpPr>
          <p:cNvPr id="325" name="Shape 325"/>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pic>
        <p:nvPicPr>
          <p:cNvPr id="326" name="Captura de pantalla 2018-04-21 a las 22.25.23.png"/>
          <p:cNvPicPr>
            <a:picLocks noChangeAspect="1"/>
          </p:cNvPicPr>
          <p:nvPr/>
        </p:nvPicPr>
        <p:blipFill>
          <a:blip r:embed="rId3">
            <a:extLst/>
          </a:blip>
          <a:stretch>
            <a:fillRect/>
          </a:stretch>
        </p:blipFill>
        <p:spPr>
          <a:xfrm>
            <a:off x="7575550" y="2302967"/>
            <a:ext cx="4136767" cy="6862166"/>
          </a:xfrm>
          <a:prstGeom prst="rect">
            <a:avLst/>
          </a:prstGeom>
          <a:ln w="12700">
            <a:miter lim="400000"/>
          </a:ln>
        </p:spPr>
      </p:pic>
      <p:pic>
        <p:nvPicPr>
          <p:cNvPr id="327" name="Captura de pantalla 2018-04-21 a las 22.28.16.png"/>
          <p:cNvPicPr>
            <a:picLocks noChangeAspect="1"/>
          </p:cNvPicPr>
          <p:nvPr/>
        </p:nvPicPr>
        <p:blipFill>
          <a:blip r:embed="rId4">
            <a:extLst/>
          </a:blip>
          <a:stretch>
            <a:fillRect/>
          </a:stretch>
        </p:blipFill>
        <p:spPr>
          <a:xfrm>
            <a:off x="917123" y="7017145"/>
            <a:ext cx="6483463" cy="212090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29" name="Shape 329"/>
          <p:cNvSpPr>
            <a:spLocks noGrp="1"/>
          </p:cNvSpPr>
          <p:nvPr>
            <p:ph type="title"/>
          </p:nvPr>
        </p:nvSpPr>
        <p:spPr>
          <a:prstGeom prst="rect">
            <a:avLst/>
          </a:prstGeom>
        </p:spPr>
        <p:txBody>
          <a:bodyPr/>
          <a:lstStyle/>
          <a:p>
            <a:r>
              <a:t>Fracaso de enclavado </a:t>
            </a:r>
          </a:p>
        </p:txBody>
      </p:sp>
      <p:sp>
        <p:nvSpPr>
          <p:cNvPr id="330" name="Shape 330"/>
          <p:cNvSpPr>
            <a:spLocks noGrp="1"/>
          </p:cNvSpPr>
          <p:nvPr>
            <p:ph type="body" idx="1"/>
          </p:nvPr>
        </p:nvSpPr>
        <p:spPr>
          <a:prstGeom prst="rect">
            <a:avLst/>
          </a:prstGeom>
        </p:spPr>
        <p:txBody>
          <a:bodyPr/>
          <a:lstStyle/>
          <a:p>
            <a:endParaRPr/>
          </a:p>
        </p:txBody>
      </p:sp>
      <p:pic>
        <p:nvPicPr>
          <p:cNvPr id="331" name="Captura de pantalla 2018-04-15 a las 17.09.56.png"/>
          <p:cNvPicPr>
            <a:picLocks noChangeAspect="1"/>
          </p:cNvPicPr>
          <p:nvPr/>
        </p:nvPicPr>
        <p:blipFill>
          <a:blip r:embed="rId2">
            <a:extLst/>
          </a:blip>
          <a:stretch>
            <a:fillRect/>
          </a:stretch>
        </p:blipFill>
        <p:spPr>
          <a:xfrm>
            <a:off x="-11840" y="4399"/>
            <a:ext cx="2524977" cy="1001026"/>
          </a:xfrm>
          <a:prstGeom prst="rect">
            <a:avLst/>
          </a:prstGeom>
          <a:ln w="12700">
            <a:miter lim="400000"/>
          </a:ln>
        </p:spPr>
      </p:pic>
      <p:sp>
        <p:nvSpPr>
          <p:cNvPr id="332" name="Shape 332"/>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pic>
        <p:nvPicPr>
          <p:cNvPr id="333" name="2012-10-29 14.51.51 2.jpg"/>
          <p:cNvPicPr>
            <a:picLocks noChangeAspect="1"/>
          </p:cNvPicPr>
          <p:nvPr/>
        </p:nvPicPr>
        <p:blipFill rotWithShape="1">
          <a:blip r:embed="rId3">
            <a:extLst/>
          </a:blip>
          <a:srcRect t="10273"/>
          <a:stretch/>
        </p:blipFill>
        <p:spPr>
          <a:xfrm>
            <a:off x="104529" y="3886200"/>
            <a:ext cx="6105824" cy="4108918"/>
          </a:xfrm>
          <a:prstGeom prst="rect">
            <a:avLst/>
          </a:prstGeom>
          <a:ln w="12700">
            <a:miter lim="400000"/>
          </a:ln>
        </p:spPr>
      </p:pic>
      <p:pic>
        <p:nvPicPr>
          <p:cNvPr id="334" name="2012-10-29 14.39.48 2.jpg"/>
          <p:cNvPicPr>
            <a:picLocks noChangeAspect="1"/>
          </p:cNvPicPr>
          <p:nvPr/>
        </p:nvPicPr>
        <p:blipFill rotWithShape="1">
          <a:blip r:embed="rId4">
            <a:extLst/>
          </a:blip>
          <a:srcRect l="26866" t="3170" b="5070"/>
          <a:stretch/>
        </p:blipFill>
        <p:spPr>
          <a:xfrm>
            <a:off x="8077199" y="3420018"/>
            <a:ext cx="4818465" cy="4534157"/>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a:lstStyle/>
          <a:p>
            <a:r>
              <a:t>En resumen</a:t>
            </a:r>
          </a:p>
        </p:txBody>
      </p:sp>
      <p:sp>
        <p:nvSpPr>
          <p:cNvPr id="337" name="Shape 337"/>
          <p:cNvSpPr>
            <a:spLocks noGrp="1"/>
          </p:cNvSpPr>
          <p:nvPr>
            <p:ph type="body" idx="1"/>
          </p:nvPr>
        </p:nvSpPr>
        <p:spPr>
          <a:prstGeom prst="rect">
            <a:avLst/>
          </a:prstGeom>
        </p:spPr>
        <p:txBody>
          <a:bodyPr/>
          <a:lstStyle/>
          <a:p>
            <a:r>
              <a:t>Clasificar la fractura</a:t>
            </a:r>
          </a:p>
          <a:p>
            <a:r>
              <a:t>Elegir el clavo pensando en nuestro paciente</a:t>
            </a:r>
          </a:p>
          <a:p>
            <a:r>
              <a:t>El clavo Gamma largo es versátil y nos permite tratar pacientes con “algo más que una fractura de cadera”</a:t>
            </a:r>
          </a:p>
        </p:txBody>
      </p:sp>
      <p:pic>
        <p:nvPicPr>
          <p:cNvPr id="338" name="Captura de pantalla 2018-04-15 a las 17.09.56.png"/>
          <p:cNvPicPr>
            <a:picLocks noChangeAspect="1"/>
          </p:cNvPicPr>
          <p:nvPr/>
        </p:nvPicPr>
        <p:blipFill>
          <a:blip r:embed="rId2">
            <a:extLst/>
          </a:blip>
          <a:stretch>
            <a:fillRect/>
          </a:stretch>
        </p:blipFill>
        <p:spPr>
          <a:xfrm>
            <a:off x="-11840" y="4399"/>
            <a:ext cx="2524977" cy="1001026"/>
          </a:xfrm>
          <a:prstGeom prst="rect">
            <a:avLst/>
          </a:prstGeom>
          <a:ln w="12700">
            <a:miter lim="400000"/>
          </a:ln>
        </p:spPr>
      </p:pic>
      <p:sp>
        <p:nvSpPr>
          <p:cNvPr id="339" name="Shape 339"/>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41" name="Shape 341"/>
          <p:cNvSpPr>
            <a:spLocks noGrp="1"/>
          </p:cNvSpPr>
          <p:nvPr>
            <p:ph type="title"/>
          </p:nvPr>
        </p:nvSpPr>
        <p:spPr>
          <a:prstGeom prst="rect">
            <a:avLst/>
          </a:prstGeom>
        </p:spPr>
        <p:txBody>
          <a:bodyPr/>
          <a:lstStyle/>
          <a:p>
            <a:endParaRPr/>
          </a:p>
        </p:txBody>
      </p:sp>
      <p:pic>
        <p:nvPicPr>
          <p:cNvPr id="342" name="Captura de pantalla 2018-04-15 a las 17.09.56.png"/>
          <p:cNvPicPr>
            <a:picLocks noChangeAspect="1"/>
          </p:cNvPicPr>
          <p:nvPr/>
        </p:nvPicPr>
        <p:blipFill>
          <a:blip r:embed="rId2">
            <a:extLst/>
          </a:blip>
          <a:stretch>
            <a:fillRect/>
          </a:stretch>
        </p:blipFill>
        <p:spPr>
          <a:xfrm>
            <a:off x="-11840" y="4399"/>
            <a:ext cx="2524977" cy="1001026"/>
          </a:xfrm>
          <a:prstGeom prst="rect">
            <a:avLst/>
          </a:prstGeom>
          <a:ln w="12700">
            <a:miter lim="400000"/>
          </a:ln>
        </p:spPr>
      </p:pic>
      <p:sp>
        <p:nvSpPr>
          <p:cNvPr id="343" name="Shape 343"/>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pic>
        <p:nvPicPr>
          <p:cNvPr id="344" name="pasted-image.png"/>
          <p:cNvPicPr>
            <a:picLocks noChangeAspect="1"/>
          </p:cNvPicPr>
          <p:nvPr/>
        </p:nvPicPr>
        <p:blipFill>
          <a:blip r:embed="rId3">
            <a:extLst/>
          </a:blip>
          <a:srcRect l="8614" t="8867" r="7660" b="9177"/>
          <a:stretch>
            <a:fillRect/>
          </a:stretch>
        </p:blipFill>
        <p:spPr>
          <a:xfrm>
            <a:off x="5556332" y="6470253"/>
            <a:ext cx="1913940" cy="2050434"/>
          </a:xfrm>
          <a:custGeom>
            <a:avLst/>
            <a:gdLst/>
            <a:ahLst/>
            <a:cxnLst>
              <a:cxn ang="0">
                <a:pos x="wd2" y="hd2"/>
              </a:cxn>
              <a:cxn ang="5400000">
                <a:pos x="wd2" y="hd2"/>
              </a:cxn>
              <a:cxn ang="10800000">
                <a:pos x="wd2" y="hd2"/>
              </a:cxn>
              <a:cxn ang="16200000">
                <a:pos x="wd2" y="hd2"/>
              </a:cxn>
            </a:cxnLst>
            <a:rect l="0" t="0" r="r" b="b"/>
            <a:pathLst>
              <a:path w="21532" h="21276" extrusionOk="0">
                <a:moveTo>
                  <a:pt x="1136" y="0"/>
                </a:moveTo>
                <a:cubicBezTo>
                  <a:pt x="869" y="0"/>
                  <a:pt x="1424" y="1107"/>
                  <a:pt x="1828" y="1379"/>
                </a:cubicBezTo>
                <a:cubicBezTo>
                  <a:pt x="2191" y="1623"/>
                  <a:pt x="2190" y="1661"/>
                  <a:pt x="1819" y="2038"/>
                </a:cubicBezTo>
                <a:cubicBezTo>
                  <a:pt x="1331" y="2535"/>
                  <a:pt x="1328" y="2695"/>
                  <a:pt x="1792" y="3166"/>
                </a:cubicBezTo>
                <a:cubicBezTo>
                  <a:pt x="2112" y="3491"/>
                  <a:pt x="2119" y="3682"/>
                  <a:pt x="1873" y="4649"/>
                </a:cubicBezTo>
                <a:cubicBezTo>
                  <a:pt x="1717" y="5259"/>
                  <a:pt x="1195" y="6644"/>
                  <a:pt x="707" y="7729"/>
                </a:cubicBezTo>
                <a:cubicBezTo>
                  <a:pt x="254" y="8740"/>
                  <a:pt x="22" y="9385"/>
                  <a:pt x="2" y="9706"/>
                </a:cubicBezTo>
                <a:cubicBezTo>
                  <a:pt x="-5" y="9813"/>
                  <a:pt x="11" y="9884"/>
                  <a:pt x="51" y="9920"/>
                </a:cubicBezTo>
                <a:cubicBezTo>
                  <a:pt x="179" y="10038"/>
                  <a:pt x="288" y="10582"/>
                  <a:pt x="288" y="11131"/>
                </a:cubicBezTo>
                <a:cubicBezTo>
                  <a:pt x="288" y="11680"/>
                  <a:pt x="444" y="12554"/>
                  <a:pt x="636" y="13075"/>
                </a:cubicBezTo>
                <a:cubicBezTo>
                  <a:pt x="950" y="13925"/>
                  <a:pt x="950" y="14086"/>
                  <a:pt x="636" y="14644"/>
                </a:cubicBezTo>
                <a:cubicBezTo>
                  <a:pt x="80" y="15632"/>
                  <a:pt x="205" y="16219"/>
                  <a:pt x="1198" y="17275"/>
                </a:cubicBezTo>
                <a:cubicBezTo>
                  <a:pt x="2195" y="18334"/>
                  <a:pt x="2184" y="18743"/>
                  <a:pt x="1167" y="18556"/>
                </a:cubicBezTo>
                <a:cubicBezTo>
                  <a:pt x="310" y="18398"/>
                  <a:pt x="342" y="18500"/>
                  <a:pt x="1310" y="19026"/>
                </a:cubicBezTo>
                <a:cubicBezTo>
                  <a:pt x="1748" y="19263"/>
                  <a:pt x="2105" y="19607"/>
                  <a:pt x="2105" y="19792"/>
                </a:cubicBezTo>
                <a:cubicBezTo>
                  <a:pt x="2105" y="20035"/>
                  <a:pt x="2234" y="20088"/>
                  <a:pt x="2574" y="19989"/>
                </a:cubicBezTo>
                <a:cubicBezTo>
                  <a:pt x="2843" y="19910"/>
                  <a:pt x="3403" y="20008"/>
                  <a:pt x="3886" y="20220"/>
                </a:cubicBezTo>
                <a:cubicBezTo>
                  <a:pt x="4348" y="20422"/>
                  <a:pt x="5390" y="20757"/>
                  <a:pt x="6204" y="20961"/>
                </a:cubicBezTo>
                <a:cubicBezTo>
                  <a:pt x="7396" y="21260"/>
                  <a:pt x="8346" y="21315"/>
                  <a:pt x="11097" y="21253"/>
                </a:cubicBezTo>
                <a:cubicBezTo>
                  <a:pt x="14647" y="21174"/>
                  <a:pt x="16296" y="20881"/>
                  <a:pt x="17736" y="20072"/>
                </a:cubicBezTo>
                <a:cubicBezTo>
                  <a:pt x="18196" y="19813"/>
                  <a:pt x="18510" y="19744"/>
                  <a:pt x="18603" y="19882"/>
                </a:cubicBezTo>
                <a:cubicBezTo>
                  <a:pt x="18814" y="20197"/>
                  <a:pt x="19179" y="20149"/>
                  <a:pt x="19179" y="19804"/>
                </a:cubicBezTo>
                <a:cubicBezTo>
                  <a:pt x="19179" y="19641"/>
                  <a:pt x="19535" y="19303"/>
                  <a:pt x="19973" y="19054"/>
                </a:cubicBezTo>
                <a:cubicBezTo>
                  <a:pt x="20957" y="18495"/>
                  <a:pt x="20975" y="18400"/>
                  <a:pt x="20054" y="18643"/>
                </a:cubicBezTo>
                <a:cubicBezTo>
                  <a:pt x="18908" y="18945"/>
                  <a:pt x="18871" y="18670"/>
                  <a:pt x="19911" y="17605"/>
                </a:cubicBezTo>
                <a:cubicBezTo>
                  <a:pt x="20446" y="17056"/>
                  <a:pt x="21025" y="16366"/>
                  <a:pt x="21197" y="16069"/>
                </a:cubicBezTo>
                <a:cubicBezTo>
                  <a:pt x="21477" y="15585"/>
                  <a:pt x="21458" y="15460"/>
                  <a:pt x="21027" y="14903"/>
                </a:cubicBezTo>
                <a:cubicBezTo>
                  <a:pt x="20562" y="14302"/>
                  <a:pt x="20560" y="14253"/>
                  <a:pt x="20929" y="13474"/>
                </a:cubicBezTo>
                <a:cubicBezTo>
                  <a:pt x="21139" y="13030"/>
                  <a:pt x="21379" y="11962"/>
                  <a:pt x="21465" y="11098"/>
                </a:cubicBezTo>
                <a:cubicBezTo>
                  <a:pt x="21595" y="9790"/>
                  <a:pt x="21553" y="9396"/>
                  <a:pt x="21201" y="8755"/>
                </a:cubicBezTo>
                <a:cubicBezTo>
                  <a:pt x="20969" y="8331"/>
                  <a:pt x="20565" y="7251"/>
                  <a:pt x="20308" y="6350"/>
                </a:cubicBezTo>
                <a:cubicBezTo>
                  <a:pt x="20051" y="5449"/>
                  <a:pt x="19746" y="4548"/>
                  <a:pt x="19625" y="4348"/>
                </a:cubicBezTo>
                <a:cubicBezTo>
                  <a:pt x="19306" y="3820"/>
                  <a:pt x="19355" y="3354"/>
                  <a:pt x="19746" y="3216"/>
                </a:cubicBezTo>
                <a:cubicBezTo>
                  <a:pt x="20194" y="3058"/>
                  <a:pt x="20182" y="2520"/>
                  <a:pt x="19723" y="2211"/>
                </a:cubicBezTo>
                <a:cubicBezTo>
                  <a:pt x="19397" y="1991"/>
                  <a:pt x="19420" y="1880"/>
                  <a:pt x="19951" y="1161"/>
                </a:cubicBezTo>
                <a:cubicBezTo>
                  <a:pt x="20962" y="-210"/>
                  <a:pt x="20506" y="-285"/>
                  <a:pt x="19237" y="1041"/>
                </a:cubicBezTo>
                <a:lnTo>
                  <a:pt x="18732" y="1573"/>
                </a:lnTo>
                <a:lnTo>
                  <a:pt x="18585" y="1091"/>
                </a:lnTo>
                <a:cubicBezTo>
                  <a:pt x="18415" y="538"/>
                  <a:pt x="17871" y="548"/>
                  <a:pt x="17495" y="1112"/>
                </a:cubicBezTo>
                <a:cubicBezTo>
                  <a:pt x="17295" y="1411"/>
                  <a:pt x="17322" y="1531"/>
                  <a:pt x="17638" y="1696"/>
                </a:cubicBezTo>
                <a:cubicBezTo>
                  <a:pt x="18218" y="2000"/>
                  <a:pt x="18146" y="2216"/>
                  <a:pt x="17071" y="3364"/>
                </a:cubicBezTo>
                <a:cubicBezTo>
                  <a:pt x="16237" y="4255"/>
                  <a:pt x="15987" y="4398"/>
                  <a:pt x="15263" y="4398"/>
                </a:cubicBezTo>
                <a:cubicBezTo>
                  <a:pt x="14192" y="4398"/>
                  <a:pt x="14023" y="4128"/>
                  <a:pt x="14611" y="3368"/>
                </a:cubicBezTo>
                <a:cubicBezTo>
                  <a:pt x="14869" y="3035"/>
                  <a:pt x="15080" y="2628"/>
                  <a:pt x="15080" y="2462"/>
                </a:cubicBezTo>
                <a:cubicBezTo>
                  <a:pt x="15080" y="1906"/>
                  <a:pt x="14247" y="1459"/>
                  <a:pt x="12780" y="1231"/>
                </a:cubicBezTo>
                <a:cubicBezTo>
                  <a:pt x="11952" y="1102"/>
                  <a:pt x="11195" y="854"/>
                  <a:pt x="11026" y="659"/>
                </a:cubicBezTo>
                <a:cubicBezTo>
                  <a:pt x="10750" y="340"/>
                  <a:pt x="10713" y="341"/>
                  <a:pt x="10512" y="667"/>
                </a:cubicBezTo>
                <a:cubicBezTo>
                  <a:pt x="10373" y="893"/>
                  <a:pt x="9857" y="1070"/>
                  <a:pt x="9066" y="1161"/>
                </a:cubicBezTo>
                <a:cubicBezTo>
                  <a:pt x="6717" y="1431"/>
                  <a:pt x="5848" y="2402"/>
                  <a:pt x="6878" y="3607"/>
                </a:cubicBezTo>
                <a:cubicBezTo>
                  <a:pt x="7407" y="4226"/>
                  <a:pt x="7289" y="4398"/>
                  <a:pt x="6324" y="4398"/>
                </a:cubicBezTo>
                <a:cubicBezTo>
                  <a:pt x="5809" y="4398"/>
                  <a:pt x="5420" y="4209"/>
                  <a:pt x="4931" y="3718"/>
                </a:cubicBezTo>
                <a:cubicBezTo>
                  <a:pt x="3492" y="2273"/>
                  <a:pt x="3375" y="2097"/>
                  <a:pt x="3659" y="1836"/>
                </a:cubicBezTo>
                <a:cubicBezTo>
                  <a:pt x="4019" y="1505"/>
                  <a:pt x="4000" y="736"/>
                  <a:pt x="3623" y="448"/>
                </a:cubicBezTo>
                <a:cubicBezTo>
                  <a:pt x="3385" y="267"/>
                  <a:pt x="3256" y="335"/>
                  <a:pt x="3042" y="766"/>
                </a:cubicBezTo>
                <a:lnTo>
                  <a:pt x="2770" y="1322"/>
                </a:lnTo>
                <a:lnTo>
                  <a:pt x="2029" y="659"/>
                </a:lnTo>
                <a:cubicBezTo>
                  <a:pt x="1622" y="296"/>
                  <a:pt x="1221" y="0"/>
                  <a:pt x="1136" y="0"/>
                </a:cubicBezTo>
                <a:close/>
              </a:path>
            </a:pathLst>
          </a:custGeom>
          <a:ln w="12700">
            <a:miter lim="400000"/>
          </a:ln>
        </p:spPr>
      </p:pic>
      <p:pic>
        <p:nvPicPr>
          <p:cNvPr id="345" name="Pues no se yo copia.jpg"/>
          <p:cNvPicPr>
            <a:picLocks noChangeAspect="1"/>
          </p:cNvPicPr>
          <p:nvPr/>
        </p:nvPicPr>
        <p:blipFill>
          <a:blip r:embed="rId4">
            <a:extLst/>
          </a:blip>
          <a:stretch>
            <a:fillRect/>
          </a:stretch>
        </p:blipFill>
        <p:spPr>
          <a:xfrm>
            <a:off x="2784093" y="161885"/>
            <a:ext cx="7072372" cy="9429830"/>
          </a:xfrm>
          <a:prstGeom prst="rect">
            <a:avLst/>
          </a:prstGeom>
          <a:ln w="12700">
            <a:miter lim="400000"/>
          </a:ln>
        </p:spPr>
      </p:pic>
      <p:sp>
        <p:nvSpPr>
          <p:cNvPr id="346" name="Shape 346"/>
          <p:cNvSpPr/>
          <p:nvPr/>
        </p:nvSpPr>
        <p:spPr>
          <a:xfrm>
            <a:off x="7667081" y="3108601"/>
            <a:ext cx="4638279" cy="1549401"/>
          </a:xfrm>
          <a:custGeom>
            <a:avLst/>
            <a:gdLst/>
            <a:ahLst/>
            <a:cxnLst>
              <a:cxn ang="0">
                <a:pos x="wd2" y="hd2"/>
              </a:cxn>
              <a:cxn ang="5400000">
                <a:pos x="wd2" y="hd2"/>
              </a:cxn>
              <a:cxn ang="10800000">
                <a:pos x="wd2" y="hd2"/>
              </a:cxn>
              <a:cxn ang="16200000">
                <a:pos x="wd2" y="hd2"/>
              </a:cxn>
            </a:cxnLst>
            <a:rect l="0" t="0" r="r" b="b"/>
            <a:pathLst>
              <a:path w="21600" h="21600" extrusionOk="0">
                <a:moveTo>
                  <a:pt x="5556" y="0"/>
                </a:moveTo>
                <a:cubicBezTo>
                  <a:pt x="3827" y="0"/>
                  <a:pt x="2384" y="3678"/>
                  <a:pt x="2055" y="8565"/>
                </a:cubicBezTo>
                <a:lnTo>
                  <a:pt x="0" y="10800"/>
                </a:lnTo>
                <a:lnTo>
                  <a:pt x="2055" y="13035"/>
                </a:lnTo>
                <a:cubicBezTo>
                  <a:pt x="2385" y="17919"/>
                  <a:pt x="3827" y="21600"/>
                  <a:pt x="5556" y="21600"/>
                </a:cubicBezTo>
                <a:lnTo>
                  <a:pt x="18029" y="21600"/>
                </a:lnTo>
                <a:cubicBezTo>
                  <a:pt x="20001" y="21600"/>
                  <a:pt x="21600" y="16813"/>
                  <a:pt x="21600" y="10911"/>
                </a:cubicBezTo>
                <a:lnTo>
                  <a:pt x="21600" y="10689"/>
                </a:lnTo>
                <a:cubicBezTo>
                  <a:pt x="21600" y="4787"/>
                  <a:pt x="20001" y="0"/>
                  <a:pt x="18029" y="0"/>
                </a:cubicBezTo>
                <a:lnTo>
                  <a:pt x="5556" y="0"/>
                </a:lnTo>
                <a:close/>
              </a:path>
            </a:pathLst>
          </a:cu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effectLst>
                  <a:outerShdw blurRad="25400" dist="23998" dir="2700000" rotWithShape="0">
                    <a:srgbClr val="000000">
                      <a:alpha val="31034"/>
                    </a:srgbClr>
                  </a:outerShdw>
                </a:effectLst>
                <a:latin typeface="Helvetica"/>
                <a:ea typeface="Helvetica"/>
                <a:cs typeface="Helvetica"/>
                <a:sym typeface="Helvetica"/>
              </a:defRPr>
            </a:lvl1pPr>
          </a:lstStyle>
          <a:p>
            <a:r>
              <a:t>Pues a esta altura, no sé yo si un Gamma largo será suficiente…</a:t>
            </a:r>
          </a:p>
        </p:txBody>
      </p:sp>
      <p:sp>
        <p:nvSpPr>
          <p:cNvPr id="347" name="Shape 347"/>
          <p:cNvSpPr/>
          <p:nvPr/>
        </p:nvSpPr>
        <p:spPr>
          <a:xfrm>
            <a:off x="10250796" y="7944930"/>
            <a:ext cx="1913941" cy="1270001"/>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effectLst>
                  <a:outerShdw blurRad="25400" dist="23998" dir="2700000" rotWithShape="0">
                    <a:srgbClr val="000000">
                      <a:alpha val="31034"/>
                    </a:srgbClr>
                  </a:outerShdw>
                </a:effectLst>
                <a:latin typeface="Helvetica"/>
                <a:ea typeface="Helvetica"/>
                <a:cs typeface="Helvetica"/>
                <a:sym typeface="Helvetica"/>
              </a:defRPr>
            </a:lvl1pPr>
          </a:lstStyle>
          <a:p>
            <a:r>
              <a:t>¡GRACIAS!</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r>
              <a:t>Clasificaciones</a:t>
            </a:r>
          </a:p>
        </p:txBody>
      </p:sp>
      <p:sp>
        <p:nvSpPr>
          <p:cNvPr id="135" name="Shape 135"/>
          <p:cNvSpPr>
            <a:spLocks noGrp="1"/>
          </p:cNvSpPr>
          <p:nvPr>
            <p:ph type="body" sz="half" idx="1"/>
          </p:nvPr>
        </p:nvSpPr>
        <p:spPr>
          <a:prstGeom prst="rect">
            <a:avLst/>
          </a:prstGeom>
        </p:spPr>
        <p:txBody>
          <a:bodyPr/>
          <a:lstStyle/>
          <a:p>
            <a:r>
              <a:t>Clasificación AO</a:t>
            </a:r>
          </a:p>
        </p:txBody>
      </p:sp>
      <p:pic>
        <p:nvPicPr>
          <p:cNvPr id="136" name="Captura de pantalla 2018-04-15 a las 17.09.56.png"/>
          <p:cNvPicPr>
            <a:picLocks noChangeAspect="1"/>
          </p:cNvPicPr>
          <p:nvPr/>
        </p:nvPicPr>
        <p:blipFill>
          <a:blip r:embed="rId3">
            <a:extLst/>
          </a:blip>
          <a:stretch>
            <a:fillRect/>
          </a:stretch>
        </p:blipFill>
        <p:spPr>
          <a:xfrm>
            <a:off x="-11840" y="4399"/>
            <a:ext cx="2524977" cy="1001026"/>
          </a:xfrm>
          <a:prstGeom prst="rect">
            <a:avLst/>
          </a:prstGeom>
          <a:ln w="12700">
            <a:miter lim="400000"/>
          </a:ln>
        </p:spPr>
      </p:pic>
      <p:pic>
        <p:nvPicPr>
          <p:cNvPr id="137" name="Captura de pantalla 2018-04-21 a las 18.07.08.png"/>
          <p:cNvPicPr>
            <a:picLocks noChangeAspect="1"/>
          </p:cNvPicPr>
          <p:nvPr/>
        </p:nvPicPr>
        <p:blipFill>
          <a:blip r:embed="rId4">
            <a:extLst/>
          </a:blip>
          <a:stretch>
            <a:fillRect/>
          </a:stretch>
        </p:blipFill>
        <p:spPr>
          <a:xfrm>
            <a:off x="7049994" y="2240766"/>
            <a:ext cx="4670612" cy="7292884"/>
          </a:xfrm>
          <a:prstGeom prst="rect">
            <a:avLst/>
          </a:prstGeom>
          <a:ln w="12700">
            <a:miter lim="400000"/>
          </a:ln>
        </p:spPr>
      </p:pic>
      <p:sp>
        <p:nvSpPr>
          <p:cNvPr id="138" name="Shape 138"/>
          <p:cNvSpPr>
            <a:spLocks noGrp="1"/>
          </p:cNvSpPr>
          <p:nvPr>
            <p:ph type="sldNum" sz="quarter" idx="4294967295"/>
          </p:nvPr>
        </p:nvSpPr>
        <p:spPr>
          <a:xfrm>
            <a:off x="6375349" y="9245600"/>
            <a:ext cx="241402"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2" name="Shape 142"/>
          <p:cNvSpPr>
            <a:spLocks noGrp="1"/>
          </p:cNvSpPr>
          <p:nvPr>
            <p:ph type="title"/>
          </p:nvPr>
        </p:nvSpPr>
        <p:spPr>
          <a:prstGeom prst="rect">
            <a:avLst/>
          </a:prstGeom>
        </p:spPr>
        <p:txBody>
          <a:bodyPr/>
          <a:lstStyle/>
          <a:p>
            <a:r>
              <a:t>Clasificaciones</a:t>
            </a:r>
          </a:p>
        </p:txBody>
      </p:sp>
      <p:sp>
        <p:nvSpPr>
          <p:cNvPr id="143" name="Shape 143"/>
          <p:cNvSpPr>
            <a:spLocks noGrp="1"/>
          </p:cNvSpPr>
          <p:nvPr>
            <p:ph type="body" sz="half" idx="1"/>
          </p:nvPr>
        </p:nvSpPr>
        <p:spPr>
          <a:prstGeom prst="rect">
            <a:avLst/>
          </a:prstGeom>
        </p:spPr>
        <p:txBody>
          <a:bodyPr/>
          <a:lstStyle/>
          <a:p>
            <a:r>
              <a:t>Clasificación de Russell-Taylor</a:t>
            </a:r>
          </a:p>
        </p:txBody>
      </p:sp>
      <p:pic>
        <p:nvPicPr>
          <p:cNvPr id="144" name="Captura de pantalla 2018-04-15 a las 17.09.56.png"/>
          <p:cNvPicPr>
            <a:picLocks noChangeAspect="1"/>
          </p:cNvPicPr>
          <p:nvPr/>
        </p:nvPicPr>
        <p:blipFill>
          <a:blip r:embed="rId3">
            <a:extLst/>
          </a:blip>
          <a:stretch>
            <a:fillRect/>
          </a:stretch>
        </p:blipFill>
        <p:spPr>
          <a:xfrm>
            <a:off x="-11840" y="4399"/>
            <a:ext cx="2524977" cy="1001026"/>
          </a:xfrm>
          <a:prstGeom prst="rect">
            <a:avLst/>
          </a:prstGeom>
          <a:ln w="12700">
            <a:miter lim="400000"/>
          </a:ln>
        </p:spPr>
      </p:pic>
      <p:pic>
        <p:nvPicPr>
          <p:cNvPr id="145" name="Captura de pantalla 2018-04-21 a las 18.11.37.png"/>
          <p:cNvPicPr>
            <a:picLocks noChangeAspect="1"/>
          </p:cNvPicPr>
          <p:nvPr/>
        </p:nvPicPr>
        <p:blipFill>
          <a:blip r:embed="rId4">
            <a:extLst/>
          </a:blip>
          <a:stretch>
            <a:fillRect/>
          </a:stretch>
        </p:blipFill>
        <p:spPr>
          <a:xfrm>
            <a:off x="7020652" y="4472223"/>
            <a:ext cx="5460537" cy="2523654"/>
          </a:xfrm>
          <a:prstGeom prst="rect">
            <a:avLst/>
          </a:prstGeom>
          <a:ln w="12700">
            <a:miter lim="400000"/>
          </a:ln>
        </p:spPr>
      </p:pic>
      <p:sp>
        <p:nvSpPr>
          <p:cNvPr id="146" name="Shape 146"/>
          <p:cNvSpPr>
            <a:spLocks noGrp="1"/>
          </p:cNvSpPr>
          <p:nvPr>
            <p:ph type="sldNum" sz="quarter" idx="4294967295"/>
          </p:nvPr>
        </p:nvSpPr>
        <p:spPr>
          <a:xfrm>
            <a:off x="6375349" y="9245600"/>
            <a:ext cx="241402"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50" name="Captura de pantalla 2018-04-15 a las 18.31.08.png"/>
          <p:cNvPicPr>
            <a:picLocks noGrp="1" noChangeAspect="1"/>
          </p:cNvPicPr>
          <p:nvPr>
            <p:ph type="pic" idx="13"/>
          </p:nvPr>
        </p:nvPicPr>
        <p:blipFill>
          <a:blip r:embed="rId3">
            <a:extLst/>
          </a:blip>
          <a:srcRect/>
          <a:stretch>
            <a:fillRect/>
          </a:stretch>
        </p:blipFill>
        <p:spPr>
          <a:xfrm>
            <a:off x="7058933" y="2951671"/>
            <a:ext cx="4652834" cy="5865192"/>
          </a:xfrm>
          <a:prstGeom prst="rect">
            <a:avLst/>
          </a:prstGeom>
        </p:spPr>
      </p:pic>
      <p:sp>
        <p:nvSpPr>
          <p:cNvPr id="151" name="Shape 151"/>
          <p:cNvSpPr>
            <a:spLocks noGrp="1"/>
          </p:cNvSpPr>
          <p:nvPr>
            <p:ph type="title"/>
          </p:nvPr>
        </p:nvSpPr>
        <p:spPr>
          <a:prstGeom prst="rect">
            <a:avLst/>
          </a:prstGeom>
        </p:spPr>
        <p:txBody>
          <a:bodyPr/>
          <a:lstStyle/>
          <a:p>
            <a:r>
              <a:t>Clasificaciones</a:t>
            </a:r>
          </a:p>
        </p:txBody>
      </p:sp>
      <p:sp>
        <p:nvSpPr>
          <p:cNvPr id="152" name="Shape 152"/>
          <p:cNvSpPr>
            <a:spLocks noGrp="1"/>
          </p:cNvSpPr>
          <p:nvPr>
            <p:ph type="body" sz="half" idx="1"/>
          </p:nvPr>
        </p:nvSpPr>
        <p:spPr>
          <a:prstGeom prst="rect">
            <a:avLst/>
          </a:prstGeom>
        </p:spPr>
        <p:txBody>
          <a:bodyPr/>
          <a:lstStyle/>
          <a:p>
            <a:r>
              <a:t>Clasificación de Seinsheimer</a:t>
            </a:r>
          </a:p>
        </p:txBody>
      </p:sp>
      <p:pic>
        <p:nvPicPr>
          <p:cNvPr id="153" name="Captura de pantalla 2018-04-15 a las 17.09.56.png"/>
          <p:cNvPicPr>
            <a:picLocks noChangeAspect="1"/>
          </p:cNvPicPr>
          <p:nvPr/>
        </p:nvPicPr>
        <p:blipFill>
          <a:blip r:embed="rId4">
            <a:extLst/>
          </a:blip>
          <a:stretch>
            <a:fillRect/>
          </a:stretch>
        </p:blipFill>
        <p:spPr>
          <a:xfrm>
            <a:off x="-11840" y="4399"/>
            <a:ext cx="2524977" cy="1001026"/>
          </a:xfrm>
          <a:prstGeom prst="rect">
            <a:avLst/>
          </a:prstGeom>
          <a:ln w="12700">
            <a:miter lim="400000"/>
          </a:ln>
        </p:spPr>
      </p:pic>
      <p:sp>
        <p:nvSpPr>
          <p:cNvPr id="154" name="Shape 154"/>
          <p:cNvSpPr>
            <a:spLocks noGrp="1"/>
          </p:cNvSpPr>
          <p:nvPr>
            <p:ph type="sldNum" sz="quarter" idx="4294967295"/>
          </p:nvPr>
        </p:nvSpPr>
        <p:spPr>
          <a:xfrm>
            <a:off x="6375349" y="9245600"/>
            <a:ext cx="241402"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58" name="Captura de pantalla 2018-04-15 a las 19.12.16.png"/>
          <p:cNvPicPr>
            <a:picLocks noGrp="1" noChangeAspect="1"/>
          </p:cNvPicPr>
          <p:nvPr>
            <p:ph type="pic" idx="13"/>
          </p:nvPr>
        </p:nvPicPr>
        <p:blipFill>
          <a:blip r:embed="rId3">
            <a:extLst/>
          </a:blip>
          <a:srcRect/>
          <a:stretch>
            <a:fillRect/>
          </a:stretch>
        </p:blipFill>
        <p:spPr>
          <a:xfrm>
            <a:off x="7390849" y="3093885"/>
            <a:ext cx="3989001" cy="5580764"/>
          </a:xfrm>
          <a:prstGeom prst="rect">
            <a:avLst/>
          </a:prstGeom>
        </p:spPr>
      </p:pic>
      <p:sp>
        <p:nvSpPr>
          <p:cNvPr id="159" name="Shape 159"/>
          <p:cNvSpPr>
            <a:spLocks noGrp="1"/>
          </p:cNvSpPr>
          <p:nvPr>
            <p:ph type="title"/>
          </p:nvPr>
        </p:nvSpPr>
        <p:spPr>
          <a:prstGeom prst="rect">
            <a:avLst/>
          </a:prstGeom>
        </p:spPr>
        <p:txBody>
          <a:bodyPr/>
          <a:lstStyle/>
          <a:p>
            <a:r>
              <a:t>Clasificaciones</a:t>
            </a:r>
          </a:p>
        </p:txBody>
      </p:sp>
      <p:sp>
        <p:nvSpPr>
          <p:cNvPr id="160" name="Shape 160"/>
          <p:cNvSpPr>
            <a:spLocks noGrp="1"/>
          </p:cNvSpPr>
          <p:nvPr>
            <p:ph type="body" sz="half" idx="1"/>
          </p:nvPr>
        </p:nvSpPr>
        <p:spPr>
          <a:prstGeom prst="rect">
            <a:avLst/>
          </a:prstGeom>
        </p:spPr>
        <p:txBody>
          <a:bodyPr/>
          <a:lstStyle/>
          <a:p>
            <a:r>
              <a:t>Clasificación de Feilding</a:t>
            </a:r>
          </a:p>
        </p:txBody>
      </p:sp>
      <p:pic>
        <p:nvPicPr>
          <p:cNvPr id="161" name="Captura de pantalla 2018-04-15 a las 17.09.56.png"/>
          <p:cNvPicPr>
            <a:picLocks noChangeAspect="1"/>
          </p:cNvPicPr>
          <p:nvPr/>
        </p:nvPicPr>
        <p:blipFill>
          <a:blip r:embed="rId4">
            <a:extLst/>
          </a:blip>
          <a:stretch>
            <a:fillRect/>
          </a:stretch>
        </p:blipFill>
        <p:spPr>
          <a:xfrm>
            <a:off x="-11840" y="4399"/>
            <a:ext cx="2524977" cy="1001026"/>
          </a:xfrm>
          <a:prstGeom prst="rect">
            <a:avLst/>
          </a:prstGeom>
          <a:ln w="12700">
            <a:miter lim="400000"/>
          </a:ln>
        </p:spPr>
      </p:pic>
      <p:sp>
        <p:nvSpPr>
          <p:cNvPr id="162" name="Shape 162"/>
          <p:cNvSpPr>
            <a:spLocks noGrp="1"/>
          </p:cNvSpPr>
          <p:nvPr>
            <p:ph type="sldNum" sz="quarter" idx="4294967295"/>
          </p:nvPr>
        </p:nvSpPr>
        <p:spPr>
          <a:xfrm>
            <a:off x="6375349" y="9245600"/>
            <a:ext cx="241402"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66" name="Captura de pantalla 2018-04-15 a las 19.02.59.png"/>
          <p:cNvPicPr>
            <a:picLocks noGrp="1" noChangeAspect="1"/>
          </p:cNvPicPr>
          <p:nvPr>
            <p:ph type="pic" idx="13"/>
          </p:nvPr>
        </p:nvPicPr>
        <p:blipFill>
          <a:blip r:embed="rId3">
            <a:extLst/>
          </a:blip>
          <a:srcRect/>
          <a:stretch>
            <a:fillRect/>
          </a:stretch>
        </p:blipFill>
        <p:spPr>
          <a:xfrm>
            <a:off x="7216436" y="2790525"/>
            <a:ext cx="4337827" cy="5887050"/>
          </a:xfrm>
          <a:prstGeom prst="rect">
            <a:avLst/>
          </a:prstGeom>
        </p:spPr>
      </p:pic>
      <p:sp>
        <p:nvSpPr>
          <p:cNvPr id="167" name="Shape 167"/>
          <p:cNvSpPr>
            <a:spLocks noGrp="1"/>
          </p:cNvSpPr>
          <p:nvPr>
            <p:ph type="title"/>
          </p:nvPr>
        </p:nvSpPr>
        <p:spPr>
          <a:prstGeom prst="rect">
            <a:avLst/>
          </a:prstGeom>
        </p:spPr>
        <p:txBody>
          <a:bodyPr/>
          <a:lstStyle/>
          <a:p>
            <a:r>
              <a:t>Características</a:t>
            </a:r>
          </a:p>
        </p:txBody>
      </p:sp>
      <p:sp>
        <p:nvSpPr>
          <p:cNvPr id="168" name="Shape 168"/>
          <p:cNvSpPr>
            <a:spLocks noGrp="1"/>
          </p:cNvSpPr>
          <p:nvPr>
            <p:ph type="body" sz="half" idx="1"/>
          </p:nvPr>
        </p:nvSpPr>
        <p:spPr>
          <a:prstGeom prst="rect">
            <a:avLst/>
          </a:prstGeom>
        </p:spPr>
        <p:txBody>
          <a:bodyPr/>
          <a:lstStyle/>
          <a:p>
            <a:r>
              <a:t>Fragmento proximal en flexión y abducción</a:t>
            </a:r>
          </a:p>
          <a:p>
            <a:r>
              <a:t>Fragmento distal acortado y a medial</a:t>
            </a:r>
          </a:p>
        </p:txBody>
      </p:sp>
      <p:pic>
        <p:nvPicPr>
          <p:cNvPr id="169" name="Captura de pantalla 2018-04-15 a las 17.09.56.png"/>
          <p:cNvPicPr>
            <a:picLocks noChangeAspect="1"/>
          </p:cNvPicPr>
          <p:nvPr/>
        </p:nvPicPr>
        <p:blipFill>
          <a:blip r:embed="rId4">
            <a:extLst/>
          </a:blip>
          <a:stretch>
            <a:fillRect/>
          </a:stretch>
        </p:blipFill>
        <p:spPr>
          <a:xfrm>
            <a:off x="-11840" y="4399"/>
            <a:ext cx="2524977" cy="1001026"/>
          </a:xfrm>
          <a:prstGeom prst="rect">
            <a:avLst/>
          </a:prstGeom>
          <a:ln w="12700">
            <a:miter lim="400000"/>
          </a:ln>
        </p:spPr>
      </p:pic>
      <p:sp>
        <p:nvSpPr>
          <p:cNvPr id="170" name="Shape 170"/>
          <p:cNvSpPr>
            <a:spLocks noGrp="1"/>
          </p:cNvSpPr>
          <p:nvPr>
            <p:ph type="sldNum" sz="quarter" idx="4294967295"/>
          </p:nvPr>
        </p:nvSpPr>
        <p:spPr>
          <a:xfrm>
            <a:off x="6375349" y="9245600"/>
            <a:ext cx="241402"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pic>
        <p:nvPicPr>
          <p:cNvPr id="171" name="Captura de pantalla 2018-04-21 a las 18.26.25.png"/>
          <p:cNvPicPr>
            <a:picLocks noChangeAspect="1"/>
          </p:cNvPicPr>
          <p:nvPr/>
        </p:nvPicPr>
        <p:blipFill>
          <a:blip r:embed="rId5">
            <a:extLst/>
          </a:blip>
          <a:srcRect l="2193" t="1657"/>
          <a:stretch>
            <a:fillRect/>
          </a:stretch>
        </p:blipFill>
        <p:spPr>
          <a:xfrm>
            <a:off x="998339" y="2937125"/>
            <a:ext cx="5216979" cy="5768789"/>
          </a:xfrm>
          <a:prstGeom prst="rect">
            <a:avLst/>
          </a:prstGeom>
          <a:ln w="25400">
            <a:miter lim="400000"/>
          </a:ln>
          <a:effectLst>
            <a:reflection stA="49276" endPos="40000" dir="5400000" sy="-100000" algn="bl" rotWithShape="0"/>
          </a:effec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75" name="Captura de pantalla 2018-04-15 a las 19.27.20.png"/>
          <p:cNvPicPr>
            <a:picLocks noGrp="1" noChangeAspect="1"/>
          </p:cNvPicPr>
          <p:nvPr>
            <p:ph type="pic" idx="13"/>
          </p:nvPr>
        </p:nvPicPr>
        <p:blipFill>
          <a:blip r:embed="rId3">
            <a:extLst/>
          </a:blip>
          <a:srcRect/>
          <a:stretch>
            <a:fillRect/>
          </a:stretch>
        </p:blipFill>
        <p:spPr>
          <a:xfrm>
            <a:off x="7728875" y="2863665"/>
            <a:ext cx="3733968" cy="5740770"/>
          </a:xfrm>
          <a:prstGeom prst="rect">
            <a:avLst/>
          </a:prstGeom>
        </p:spPr>
      </p:pic>
      <p:sp>
        <p:nvSpPr>
          <p:cNvPr id="176" name="Shape 176"/>
          <p:cNvSpPr>
            <a:spLocks noGrp="1"/>
          </p:cNvSpPr>
          <p:nvPr>
            <p:ph type="title"/>
          </p:nvPr>
        </p:nvSpPr>
        <p:spPr>
          <a:prstGeom prst="rect">
            <a:avLst/>
          </a:prstGeom>
        </p:spPr>
        <p:txBody>
          <a:bodyPr/>
          <a:lstStyle/>
          <a:p>
            <a:r>
              <a:t>Características</a:t>
            </a:r>
          </a:p>
        </p:txBody>
      </p:sp>
      <p:sp>
        <p:nvSpPr>
          <p:cNvPr id="177" name="Shape 177"/>
          <p:cNvSpPr>
            <a:spLocks noGrp="1"/>
          </p:cNvSpPr>
          <p:nvPr>
            <p:ph type="body" sz="half" idx="1"/>
          </p:nvPr>
        </p:nvSpPr>
        <p:spPr>
          <a:prstGeom prst="rect">
            <a:avLst/>
          </a:prstGeom>
        </p:spPr>
        <p:txBody>
          <a:bodyPr/>
          <a:lstStyle>
            <a:lvl1pPr>
              <a:defRPr b="1">
                <a:latin typeface="Helvetica"/>
                <a:ea typeface="Helvetica"/>
                <a:cs typeface="Helvetica"/>
                <a:sym typeface="Helvetica"/>
              </a:defRPr>
            </a:lvl1pPr>
          </a:lstStyle>
          <a:p>
            <a:r>
              <a:t>Fracturas intertrocantéricas vs subtrocantéricas</a:t>
            </a:r>
          </a:p>
        </p:txBody>
      </p:sp>
      <p:pic>
        <p:nvPicPr>
          <p:cNvPr id="178" name="Captura de pantalla 2018-04-15 a las 17.09.56.png"/>
          <p:cNvPicPr>
            <a:picLocks noChangeAspect="1"/>
          </p:cNvPicPr>
          <p:nvPr/>
        </p:nvPicPr>
        <p:blipFill>
          <a:blip r:embed="rId4">
            <a:extLst/>
          </a:blip>
          <a:stretch>
            <a:fillRect/>
          </a:stretch>
        </p:blipFill>
        <p:spPr>
          <a:xfrm>
            <a:off x="-11840" y="4399"/>
            <a:ext cx="2524977" cy="1001026"/>
          </a:xfrm>
          <a:prstGeom prst="rect">
            <a:avLst/>
          </a:prstGeom>
          <a:ln w="12700">
            <a:miter lim="400000"/>
          </a:ln>
        </p:spPr>
      </p:pic>
      <p:sp>
        <p:nvSpPr>
          <p:cNvPr id="179" name="Shape 179"/>
          <p:cNvSpPr>
            <a:spLocks noGrp="1"/>
          </p:cNvSpPr>
          <p:nvPr>
            <p:ph type="sldNum" sz="quarter" idx="4294967295"/>
          </p:nvPr>
        </p:nvSpPr>
        <p:spPr>
          <a:xfrm>
            <a:off x="6375349" y="9245600"/>
            <a:ext cx="241402"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36853">
              <a:schemeClr val="accent1"/>
            </a:gs>
            <a:gs pos="78972">
              <a:schemeClr val="accent1">
                <a:hueOff val="321133"/>
                <a:satOff val="-12043"/>
                <a:lumOff val="-7113"/>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lstStyle/>
          <a:p>
            <a:r>
              <a:t>Epidemiología</a:t>
            </a:r>
          </a:p>
        </p:txBody>
      </p:sp>
      <p:sp>
        <p:nvSpPr>
          <p:cNvPr id="184" name="Shape 184"/>
          <p:cNvSpPr>
            <a:spLocks noGrp="1"/>
          </p:cNvSpPr>
          <p:nvPr>
            <p:ph type="body" idx="1"/>
          </p:nvPr>
        </p:nvSpPr>
        <p:spPr>
          <a:prstGeom prst="rect">
            <a:avLst/>
          </a:prstGeom>
        </p:spPr>
        <p:txBody>
          <a:bodyPr/>
          <a:lstStyle/>
          <a:p>
            <a:r>
              <a:t>Distribución  bimodal</a:t>
            </a:r>
          </a:p>
        </p:txBody>
      </p:sp>
      <p:pic>
        <p:nvPicPr>
          <p:cNvPr id="185" name="Captura de pantalla 2018-04-15 a las 17.09.56.png"/>
          <p:cNvPicPr>
            <a:picLocks noChangeAspect="1"/>
          </p:cNvPicPr>
          <p:nvPr/>
        </p:nvPicPr>
        <p:blipFill>
          <a:blip r:embed="rId3">
            <a:extLst/>
          </a:blip>
          <a:stretch>
            <a:fillRect/>
          </a:stretch>
        </p:blipFill>
        <p:spPr>
          <a:xfrm>
            <a:off x="-11840" y="4399"/>
            <a:ext cx="2524977" cy="1001026"/>
          </a:xfrm>
          <a:prstGeom prst="rect">
            <a:avLst/>
          </a:prstGeom>
          <a:ln w="12700">
            <a:miter lim="400000"/>
          </a:ln>
        </p:spPr>
      </p:pic>
      <p:pic>
        <p:nvPicPr>
          <p:cNvPr id="186" name="Captura de pantalla 2018-04-15 a las 19.35.16.png"/>
          <p:cNvPicPr>
            <a:picLocks noChangeAspect="1"/>
          </p:cNvPicPr>
          <p:nvPr/>
        </p:nvPicPr>
        <p:blipFill>
          <a:blip r:embed="rId4">
            <a:extLst/>
          </a:blip>
          <a:stretch>
            <a:fillRect/>
          </a:stretch>
        </p:blipFill>
        <p:spPr>
          <a:xfrm>
            <a:off x="8446025" y="2440181"/>
            <a:ext cx="2908301" cy="3886201"/>
          </a:xfrm>
          <a:prstGeom prst="rect">
            <a:avLst/>
          </a:prstGeom>
          <a:ln w="25400">
            <a:miter lim="400000"/>
          </a:ln>
          <a:effectLst>
            <a:outerShdw blurRad="254000" dist="127000" dir="2248884" rotWithShape="0">
              <a:srgbClr val="000000">
                <a:alpha val="70000"/>
              </a:srgbClr>
            </a:outerShdw>
          </a:effectLst>
        </p:spPr>
      </p:pic>
      <p:pic>
        <p:nvPicPr>
          <p:cNvPr id="187" name="Captura de pantalla 2018-04-15 a las 19.40.16.png"/>
          <p:cNvPicPr>
            <a:picLocks noChangeAspect="1"/>
          </p:cNvPicPr>
          <p:nvPr/>
        </p:nvPicPr>
        <p:blipFill>
          <a:blip r:embed="rId5">
            <a:extLst/>
          </a:blip>
          <a:stretch>
            <a:fillRect/>
          </a:stretch>
        </p:blipFill>
        <p:spPr>
          <a:xfrm>
            <a:off x="7601475" y="6677824"/>
            <a:ext cx="4597401" cy="2743201"/>
          </a:xfrm>
          <a:prstGeom prst="rect">
            <a:avLst/>
          </a:prstGeom>
          <a:ln w="25400">
            <a:miter lim="400000"/>
          </a:ln>
          <a:effectLst>
            <a:outerShdw blurRad="254000" dist="127000" dir="1374044" rotWithShape="0">
              <a:srgbClr val="000000">
                <a:alpha val="70000"/>
              </a:srgbClr>
            </a:outerShdw>
          </a:effectLst>
        </p:spPr>
      </p:pic>
      <p:sp>
        <p:nvSpPr>
          <p:cNvPr id="188" name="Shape 188"/>
          <p:cNvSpPr>
            <a:spLocks noGrp="1"/>
          </p:cNvSpPr>
          <p:nvPr>
            <p:ph type="sldNum" sz="quarter" idx="4294967295"/>
          </p:nvPr>
        </p:nvSpPr>
        <p:spPr>
          <a:xfrm>
            <a:off x="6375349" y="9245600"/>
            <a:ext cx="241402"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Tree>
  </p:cSld>
  <p:clrMapOvr>
    <a:masterClrMapping/>
  </p:clrMapOvr>
  <p:transition spd="slow"/>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1238</Words>
  <Application>Microsoft Macintosh PowerPoint</Application>
  <PresentationFormat>Personalizado</PresentationFormat>
  <Paragraphs>172</Paragraphs>
  <Slides>27</Slides>
  <Notes>18</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27</vt:i4>
      </vt:variant>
    </vt:vector>
  </HeadingPairs>
  <TitlesOfParts>
    <vt:vector size="31" baseType="lpstr">
      <vt:lpstr>Helvetica</vt:lpstr>
      <vt:lpstr>Helvetica Light</vt:lpstr>
      <vt:lpstr>Helvetica Neue</vt:lpstr>
      <vt:lpstr>Gradient</vt:lpstr>
      <vt:lpstr>Fracturas de la región trocantérea. Indicaciones del clavo Gamma Largo</vt:lpstr>
      <vt:lpstr>Anatomía </vt:lpstr>
      <vt:lpstr>Clasificaciones</vt:lpstr>
      <vt:lpstr>Clasificaciones</vt:lpstr>
      <vt:lpstr>Clasificaciones</vt:lpstr>
      <vt:lpstr>Clasificaciones</vt:lpstr>
      <vt:lpstr>Características</vt:lpstr>
      <vt:lpstr>Características</vt:lpstr>
      <vt:lpstr>Epidemiología</vt:lpstr>
      <vt:lpstr>Diagnóstico</vt:lpstr>
      <vt:lpstr>Diagnóstico</vt:lpstr>
      <vt:lpstr>Diagnóstico</vt:lpstr>
      <vt:lpstr>Tratamiento</vt:lpstr>
      <vt:lpstr>Tratamiento</vt:lpstr>
      <vt:lpstr>Tratamiento</vt:lpstr>
      <vt:lpstr>Tratamiento</vt:lpstr>
      <vt:lpstr>Tratamiento</vt:lpstr>
      <vt:lpstr>Enclavado trocantérico </vt:lpstr>
      <vt:lpstr>Clavo Gamma3 Largo </vt:lpstr>
      <vt:lpstr>Indicaciones </vt:lpstr>
      <vt:lpstr>Fracturas región subtrocantérea </vt:lpstr>
      <vt:lpstr>Fracturas región subtrocánterea </vt:lpstr>
      <vt:lpstr>Fracturas bifocales</vt:lpstr>
      <vt:lpstr>Fracturas patológicas </vt:lpstr>
      <vt:lpstr>Fracaso de enclavado </vt:lpstr>
      <vt:lpstr>En resumen</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Fracturas de la región trocantérea. Indicaciones del clavo Gamma Largo</dc:title>
  <cp:lastModifiedBy>Diana CV</cp:lastModifiedBy>
  <cp:revision>1</cp:revision>
  <dcterms:modified xsi:type="dcterms:W3CDTF">2018-05-04T18:28:06Z</dcterms:modified>
</cp:coreProperties>
</file>