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4" r:id="rId6"/>
    <p:sldId id="265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87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6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005" autoAdjust="0"/>
  </p:normalViewPr>
  <p:slideViewPr>
    <p:cSldViewPr snapToGrid="0" snapToObjects="1">
      <p:cViewPr varScale="1">
        <p:scale>
          <a:sx n="107" d="100"/>
          <a:sy n="107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8E3D-873B-1E4C-8068-20BEB5E5A20E}" type="datetimeFigureOut">
              <a:rPr lang="es-ES" smtClean="0"/>
              <a:t>24/4/18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62D7-F174-CD40-B132-6DEEC66EC83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1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8E3D-873B-1E4C-8068-20BEB5E5A20E}" type="datetimeFigureOut">
              <a:rPr lang="es-ES" smtClean="0"/>
              <a:t>24/4/18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62D7-F174-CD40-B132-6DEEC66EC83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2848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8E3D-873B-1E4C-8068-20BEB5E5A20E}" type="datetimeFigureOut">
              <a:rPr lang="es-ES" smtClean="0"/>
              <a:t>24/4/18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62D7-F174-CD40-B132-6DEEC66EC83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623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8E3D-873B-1E4C-8068-20BEB5E5A20E}" type="datetimeFigureOut">
              <a:rPr lang="es-ES" smtClean="0"/>
              <a:t>24/4/18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62D7-F174-CD40-B132-6DEEC66EC83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4929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8E3D-873B-1E4C-8068-20BEB5E5A20E}" type="datetimeFigureOut">
              <a:rPr lang="es-ES" smtClean="0"/>
              <a:t>24/4/18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62D7-F174-CD40-B132-6DEEC66EC83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1441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8E3D-873B-1E4C-8068-20BEB5E5A20E}" type="datetimeFigureOut">
              <a:rPr lang="es-ES" smtClean="0"/>
              <a:t>24/4/18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62D7-F174-CD40-B132-6DEEC66EC83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208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8E3D-873B-1E4C-8068-20BEB5E5A20E}" type="datetimeFigureOut">
              <a:rPr lang="es-ES" smtClean="0"/>
              <a:t>24/4/18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62D7-F174-CD40-B132-6DEEC66EC83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8901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8E3D-873B-1E4C-8068-20BEB5E5A20E}" type="datetimeFigureOut">
              <a:rPr lang="es-ES" smtClean="0"/>
              <a:t>24/4/18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62D7-F174-CD40-B132-6DEEC66EC83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149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8E3D-873B-1E4C-8068-20BEB5E5A20E}" type="datetimeFigureOut">
              <a:rPr lang="es-ES" smtClean="0"/>
              <a:t>24/4/18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62D7-F174-CD40-B132-6DEEC66EC83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075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8E3D-873B-1E4C-8068-20BEB5E5A20E}" type="datetimeFigureOut">
              <a:rPr lang="es-ES" smtClean="0"/>
              <a:t>24/4/18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62D7-F174-CD40-B132-6DEEC66EC83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9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8E3D-873B-1E4C-8068-20BEB5E5A20E}" type="datetimeFigureOut">
              <a:rPr lang="es-ES" smtClean="0"/>
              <a:t>24/4/18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62D7-F174-CD40-B132-6DEEC66EC83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3441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C8E3D-873B-1E4C-8068-20BEB5E5A20E}" type="datetimeFigureOut">
              <a:rPr lang="es-ES" smtClean="0"/>
              <a:t>24/4/18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862D7-F174-CD40-B132-6DEEC66EC83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654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Relationship Id="rId3" Type="http://schemas.openxmlformats.org/officeDocument/2006/relationships/image" Target="../media/image4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eg"/><Relationship Id="rId3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jpeg"/><Relationship Id="rId3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65.jpeg"/><Relationship Id="rId6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4" Type="http://schemas.openxmlformats.org/officeDocument/2006/relationships/image" Target="../media/image55.jpeg"/><Relationship Id="rId5" Type="http://schemas.openxmlformats.org/officeDocument/2006/relationships/image" Target="../media/image67.jpeg"/><Relationship Id="rId6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8-03-30 a las 18.28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30" y="846708"/>
            <a:ext cx="3431355" cy="480738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Rectángulo 5"/>
          <p:cNvSpPr/>
          <p:nvPr/>
        </p:nvSpPr>
        <p:spPr>
          <a:xfrm>
            <a:off x="4583025" y="846708"/>
            <a:ext cx="37823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Enclavado en las fracturas diafisarias</a:t>
            </a:r>
            <a:endParaRPr lang="es-E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526211" y="2240732"/>
            <a:ext cx="383914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Abelardo </a:t>
            </a:r>
            <a:r>
              <a:rPr lang="es-E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Suárez </a:t>
            </a:r>
            <a:r>
              <a:rPr lang="es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Vázquez </a:t>
            </a:r>
          </a:p>
          <a:p>
            <a:pPr algn="r"/>
            <a:r>
              <a:rPr lang="es-ES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Hospital Universitario de Cabueñes. Gijón </a:t>
            </a:r>
            <a:endParaRPr lang="es-ES" sz="1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Imagen 1" descr="Captura de pantalla 2018-03-31 a las 17.47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249" y="3850675"/>
            <a:ext cx="3568102" cy="1803413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20840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>
            <a:off x="4944203" y="271238"/>
            <a:ext cx="4031808" cy="2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1111125" y="65368"/>
            <a:ext cx="37625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CURSO BÁSICO OTC. Madrid 2018</a:t>
            </a:r>
            <a:endParaRPr lang="es-E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308242" y="27123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2 Rectángulo"/>
          <p:cNvSpPr>
            <a:spLocks noChangeArrowheads="1"/>
          </p:cNvSpPr>
          <p:nvPr/>
        </p:nvSpPr>
        <p:spPr bwMode="auto">
          <a:xfrm>
            <a:off x="1084669" y="1156120"/>
            <a:ext cx="7056784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rgbClr val="558ED5"/>
                </a:solidFill>
                <a:latin typeface="Calibri" pitchFamily="34" charset="0"/>
              </a:rPr>
              <a:t>Indicaciones de tratamiento quirúrgico</a:t>
            </a:r>
            <a:endParaRPr lang="es-ES" sz="3200" b="1" dirty="0">
              <a:solidFill>
                <a:srgbClr val="558ED5"/>
              </a:solidFill>
              <a:latin typeface="Calibri" pitchFamily="34" charset="0"/>
            </a:endParaRPr>
          </a:p>
        </p:txBody>
      </p:sp>
      <p:sp>
        <p:nvSpPr>
          <p:cNvPr id="9" name="2 CuadroTexto"/>
          <p:cNvSpPr txBox="1">
            <a:spLocks noChangeArrowheads="1"/>
          </p:cNvSpPr>
          <p:nvPr/>
        </p:nvSpPr>
        <p:spPr bwMode="auto">
          <a:xfrm>
            <a:off x="1082915" y="1866990"/>
            <a:ext cx="7056784" cy="410881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Fractura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s-ES" sz="1400" b="1" dirty="0">
                <a:solidFill>
                  <a:srgbClr val="FF6600"/>
                </a:solidFill>
                <a:latin typeface="+mn-lt"/>
                <a:cs typeface="+mn-cs"/>
              </a:rPr>
              <a:t>Fallo de reducción 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(Acortamiento &gt; 3cm, Rotación &gt; 30º,Angulación &gt; 20º)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Segmentarias / Patológicas / Extensión articular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Lesiones asociadas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Fr. Abiertas, lesión vascular, lesión plexo Braquial </a:t>
            </a:r>
            <a:r>
              <a:rPr lang="es-ES" sz="1400" i="1" u="sng" dirty="0">
                <a:latin typeface="+mn-lt"/>
                <a:cs typeface="+mn-cs"/>
              </a:rPr>
              <a:t>(NO les aislada n. radial)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Fr asociadas en la misma extremidad (codo flotante)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Fr. Bilaterales / Unilaterales que requieran carga / Rigidez previa (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hombro 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– codo)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Quemaduras 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/ Heridas por arma de fuego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Paciente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Politraumatizados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/ TCE / Torácicos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s-ES" sz="1400" b="1" dirty="0">
                <a:solidFill>
                  <a:srgbClr val="FF6600"/>
                </a:solidFill>
                <a:latin typeface="+mn-lt"/>
                <a:cs typeface="+mn-cs"/>
              </a:rPr>
              <a:t>Intolerancia inmovilización / Hábito corporal desfavorable</a:t>
            </a:r>
            <a:r>
              <a:rPr lang="es-ES" sz="1400" dirty="0">
                <a:solidFill>
                  <a:srgbClr val="FF6600"/>
                </a:solidFill>
                <a:latin typeface="+mn-lt"/>
                <a:cs typeface="+mn-cs"/>
              </a:rPr>
              <a:t> 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                                                     (obesidad / Hipertrofia mamaria)</a:t>
            </a:r>
          </a:p>
        </p:txBody>
      </p:sp>
      <p:sp>
        <p:nvSpPr>
          <p:cNvPr id="10" name="2 Rectángulo"/>
          <p:cNvSpPr>
            <a:spLocks noChangeArrowheads="1"/>
          </p:cNvSpPr>
          <p:nvPr/>
        </p:nvSpPr>
        <p:spPr bwMode="auto">
          <a:xfrm>
            <a:off x="629085" y="494815"/>
            <a:ext cx="8027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rgbClr val="558ED5"/>
                </a:solidFill>
                <a:latin typeface="Calibri" pitchFamily="34" charset="0"/>
              </a:rPr>
              <a:t>¿Tratamiento ortopédico o quirúrgico?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320573" y="6625119"/>
            <a:ext cx="3560768" cy="24659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V="1">
            <a:off x="8162252" y="663744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2931763" y="6436654"/>
            <a:ext cx="5248392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s-ES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Enclavado en las fracturas diafisarias de húmero  </a:t>
            </a:r>
          </a:p>
        </p:txBody>
      </p:sp>
    </p:spTree>
    <p:extLst>
      <p:ext uri="{BB962C8B-B14F-4D97-AF65-F5344CB8AC3E}">
        <p14:creationId xmlns:p14="http://schemas.microsoft.com/office/powerpoint/2010/main" val="1882961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>
            <a:off x="4944203" y="271238"/>
            <a:ext cx="4031808" cy="2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1111125" y="65368"/>
            <a:ext cx="37625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CURSO BÁSICO OTC. Madrid 2018</a:t>
            </a:r>
            <a:endParaRPr lang="es-E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308242" y="27123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115" y="1354998"/>
            <a:ext cx="8067592" cy="2223734"/>
          </a:xfrm>
          <a:prstGeom prst="rect">
            <a:avLst/>
          </a:prstGeom>
          <a:noFill/>
          <a:ln w="19050">
            <a:solidFill>
              <a:srgbClr val="B9CDE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3 Rectángulo"/>
          <p:cNvSpPr>
            <a:spLocks noChangeArrowheads="1"/>
          </p:cNvSpPr>
          <p:nvPr/>
        </p:nvSpPr>
        <p:spPr bwMode="auto">
          <a:xfrm>
            <a:off x="579228" y="3822087"/>
            <a:ext cx="8086480" cy="1107996"/>
          </a:xfrm>
          <a:prstGeom prst="rect">
            <a:avLst/>
          </a:prstGeom>
          <a:solidFill>
            <a:schemeClr val="bg1"/>
          </a:solidFill>
          <a:ln w="9525">
            <a:solidFill>
              <a:srgbClr val="B9CDE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Conclusiones: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u="sng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Diferencias insignificantes entre clavos y placas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Es necesario un ensayo metodológicamente correcto (</a:t>
            </a:r>
            <a:r>
              <a:rPr lang="es-ES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propectivo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, </a:t>
            </a:r>
            <a:r>
              <a:rPr lang="es-ES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aleatorizado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…)</a:t>
            </a:r>
          </a:p>
        </p:txBody>
      </p:sp>
      <p:sp>
        <p:nvSpPr>
          <p:cNvPr id="10" name="3 Rectángulo"/>
          <p:cNvSpPr>
            <a:spLocks noChangeArrowheads="1"/>
          </p:cNvSpPr>
          <p:nvPr/>
        </p:nvSpPr>
        <p:spPr bwMode="auto">
          <a:xfrm>
            <a:off x="621854" y="5145322"/>
            <a:ext cx="8043852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B9CDE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Indicación según: </a:t>
            </a: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Tipo de </a:t>
            </a:r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fractura 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/</a:t>
            </a:r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EXPERIENCIA </a:t>
            </a:r>
            <a:r>
              <a:rPr lang="es-ES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cirujano</a:t>
            </a:r>
            <a:endParaRPr lang="es-ES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2 Rectángulo"/>
          <p:cNvSpPr>
            <a:spLocks noChangeArrowheads="1"/>
          </p:cNvSpPr>
          <p:nvPr/>
        </p:nvSpPr>
        <p:spPr bwMode="auto">
          <a:xfrm>
            <a:off x="1761325" y="500236"/>
            <a:ext cx="59766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558ED5"/>
                </a:solidFill>
                <a:latin typeface="Calibri" pitchFamily="34" charset="0"/>
              </a:rPr>
              <a:t>TQ: ¿Clavo o placa?</a:t>
            </a:r>
            <a:endParaRPr lang="es-ES" sz="3600" b="1" dirty="0">
              <a:solidFill>
                <a:srgbClr val="558ED5"/>
              </a:solidFill>
              <a:latin typeface="Calibri" pitchFamily="34" charset="0"/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320573" y="6625119"/>
            <a:ext cx="3560768" cy="24659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V="1">
            <a:off x="8162252" y="663744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2931763" y="6436654"/>
            <a:ext cx="5248392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s-ES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Enclavado en las fracturas diafisarias de húmero  </a:t>
            </a:r>
          </a:p>
        </p:txBody>
      </p:sp>
    </p:spTree>
    <p:extLst>
      <p:ext uri="{BB962C8B-B14F-4D97-AF65-F5344CB8AC3E}">
        <p14:creationId xmlns:p14="http://schemas.microsoft.com/office/powerpoint/2010/main" val="1882961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>
            <a:off x="4944203" y="271238"/>
            <a:ext cx="4031808" cy="2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1111125" y="65368"/>
            <a:ext cx="37625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CURSO BÁSICO OTC. Madrid 2018</a:t>
            </a:r>
            <a:endParaRPr lang="es-E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308242" y="27123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Gatín\Dropbox\OTC MADRID 12\Fotos 11\Joven com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452" y="1824707"/>
            <a:ext cx="3025775" cy="3692525"/>
          </a:xfrm>
          <a:prstGeom prst="rect">
            <a:avLst/>
          </a:prstGeom>
          <a:noFill/>
          <a:ln>
            <a:solidFill>
              <a:srgbClr val="B9CDE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3" descr="C:\Users\Gatín\Dropbox\OTC MADRID 12\Fotos 11\Joven com 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7099" y="1823119"/>
            <a:ext cx="3024187" cy="3694113"/>
          </a:xfrm>
          <a:prstGeom prst="rect">
            <a:avLst/>
          </a:prstGeom>
          <a:noFill/>
          <a:ln>
            <a:solidFill>
              <a:srgbClr val="B9CDE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4" descr="C:\Users\Gatín\Dropbox\OTC MADRID 12\Fotos 11\Joven com 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3298" y="1337780"/>
            <a:ext cx="2623860" cy="4873705"/>
          </a:xfrm>
          <a:prstGeom prst="rect">
            <a:avLst/>
          </a:prstGeom>
          <a:noFill/>
          <a:ln>
            <a:solidFill>
              <a:srgbClr val="B9CDE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5" descr="C:\Users\Gatín\Dropbox\OTC MADRID 12\Fotos 11\Joven com 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4449" y="1823119"/>
            <a:ext cx="1690687" cy="3648075"/>
          </a:xfrm>
          <a:prstGeom prst="rect">
            <a:avLst/>
          </a:prstGeom>
          <a:noFill/>
          <a:ln>
            <a:solidFill>
              <a:srgbClr val="B9CDE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2 Rectángulo"/>
          <p:cNvSpPr>
            <a:spLocks noChangeArrowheads="1"/>
          </p:cNvSpPr>
          <p:nvPr/>
        </p:nvSpPr>
        <p:spPr bwMode="auto">
          <a:xfrm>
            <a:off x="1666368" y="514423"/>
            <a:ext cx="59766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 smtClean="0">
                <a:solidFill>
                  <a:srgbClr val="558ED5"/>
                </a:solidFill>
                <a:latin typeface="Calibri" pitchFamily="34" charset="0"/>
              </a:rPr>
              <a:t>TQ: ¿Clavo o placa? 1/3 distal</a:t>
            </a:r>
            <a:endParaRPr lang="es-ES" sz="3600" b="1" dirty="0">
              <a:solidFill>
                <a:srgbClr val="558ED5"/>
              </a:solidFill>
              <a:latin typeface="Calibri" pitchFamily="34" charset="0"/>
            </a:endParaRPr>
          </a:p>
        </p:txBody>
      </p:sp>
      <p:cxnSp>
        <p:nvCxnSpPr>
          <p:cNvPr id="13" name="Conector recto 12"/>
          <p:cNvCxnSpPr/>
          <p:nvPr/>
        </p:nvCxnSpPr>
        <p:spPr>
          <a:xfrm>
            <a:off x="320573" y="6625119"/>
            <a:ext cx="3560768" cy="24659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V="1">
            <a:off x="8162252" y="663744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2931763" y="6436654"/>
            <a:ext cx="5248392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s-ES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Enclavado en las fracturas diafisarias de húmero  </a:t>
            </a:r>
          </a:p>
        </p:txBody>
      </p:sp>
    </p:spTree>
    <p:extLst>
      <p:ext uri="{BB962C8B-B14F-4D97-AF65-F5344CB8AC3E}">
        <p14:creationId xmlns:p14="http://schemas.microsoft.com/office/powerpoint/2010/main" val="1882961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>
            <a:off x="4944203" y="271238"/>
            <a:ext cx="4031808" cy="2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1111125" y="65368"/>
            <a:ext cx="37625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CURSO BÁSICO OTC. Madrid 2018</a:t>
            </a:r>
            <a:endParaRPr lang="es-E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308242" y="27123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Gatín\Dropbox\OTC MADRID 12\Fotos 12\Distal 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5446" y="1516877"/>
            <a:ext cx="2266464" cy="4376420"/>
          </a:xfrm>
          <a:prstGeom prst="rect">
            <a:avLst/>
          </a:prstGeom>
          <a:noFill/>
          <a:ln>
            <a:solidFill>
              <a:srgbClr val="B9CDE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5" descr="C:\Users\Gatín\Dropbox\OTC MADRID 12\Fotos 12\Distal po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7903" y="1511672"/>
            <a:ext cx="2579478" cy="4382213"/>
          </a:xfrm>
          <a:prstGeom prst="rect">
            <a:avLst/>
          </a:prstGeom>
          <a:noFill/>
          <a:ln>
            <a:solidFill>
              <a:srgbClr val="B9CDE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6" descr="C:\Users\Gatín\Dropbox\OTC MADRID 12\Fotos 12\Distal p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1800" y="1516877"/>
            <a:ext cx="1481992" cy="4382216"/>
          </a:xfrm>
          <a:prstGeom prst="rect">
            <a:avLst/>
          </a:prstGeom>
          <a:noFill/>
          <a:ln>
            <a:solidFill>
              <a:srgbClr val="B9CDE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2 Rectángulo"/>
          <p:cNvSpPr>
            <a:spLocks noChangeArrowheads="1"/>
          </p:cNvSpPr>
          <p:nvPr/>
        </p:nvSpPr>
        <p:spPr bwMode="auto">
          <a:xfrm>
            <a:off x="1666368" y="514423"/>
            <a:ext cx="59766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 smtClean="0">
                <a:solidFill>
                  <a:srgbClr val="558ED5"/>
                </a:solidFill>
                <a:latin typeface="Calibri" pitchFamily="34" charset="0"/>
              </a:rPr>
              <a:t>TQ: ¿Clavo o placa? 1/3 distal</a:t>
            </a:r>
            <a:endParaRPr lang="es-ES" sz="3600" b="1" dirty="0">
              <a:solidFill>
                <a:srgbClr val="558ED5"/>
              </a:solidFill>
              <a:latin typeface="Calibri" pitchFamily="34" charset="0"/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320573" y="6625119"/>
            <a:ext cx="3560768" cy="24659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V="1">
            <a:off x="8162252" y="663744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2931763" y="6436654"/>
            <a:ext cx="5248392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s-ES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Enclavado en las fracturas diafisarias de húmero  </a:t>
            </a:r>
          </a:p>
        </p:txBody>
      </p:sp>
    </p:spTree>
    <p:extLst>
      <p:ext uri="{BB962C8B-B14F-4D97-AF65-F5344CB8AC3E}">
        <p14:creationId xmlns:p14="http://schemas.microsoft.com/office/powerpoint/2010/main" val="1882961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>
            <a:off x="4944203" y="271238"/>
            <a:ext cx="4031808" cy="2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1111125" y="65368"/>
            <a:ext cx="37625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CURSO BÁSICO OTC. Madrid 2018</a:t>
            </a:r>
            <a:endParaRPr lang="es-E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308242" y="27123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:\Users\Gatín\Desktop\Imágen temporal\Tranversa p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2881" y="1628800"/>
            <a:ext cx="2934486" cy="3957518"/>
          </a:xfrm>
          <a:prstGeom prst="rect">
            <a:avLst/>
          </a:prstGeom>
          <a:noFill/>
          <a:ln>
            <a:solidFill>
              <a:srgbClr val="B9CDE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C:\Users\Gatín\Desktop\Prepar OTC 13\cats-cr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9476" y="1625878"/>
            <a:ext cx="1810764" cy="3960440"/>
          </a:xfrm>
          <a:prstGeom prst="rect">
            <a:avLst/>
          </a:prstGeom>
          <a:noFill/>
          <a:ln>
            <a:solidFill>
              <a:srgbClr val="B9CDE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 descr="C:\Users\Gatín\Desktop\Work\SACOT 11\Fotos\No te dibujes By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4669" y="4552479"/>
            <a:ext cx="2738426" cy="1711516"/>
          </a:xfrm>
          <a:prstGeom prst="rect">
            <a:avLst/>
          </a:prstGeom>
          <a:noFill/>
          <a:ln w="19050">
            <a:solidFill>
              <a:srgbClr val="B9CDE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2 Rectángulo"/>
          <p:cNvSpPr>
            <a:spLocks noChangeArrowheads="1"/>
          </p:cNvSpPr>
          <p:nvPr/>
        </p:nvSpPr>
        <p:spPr bwMode="auto">
          <a:xfrm>
            <a:off x="1666368" y="514423"/>
            <a:ext cx="59766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 smtClean="0">
                <a:solidFill>
                  <a:srgbClr val="558ED5"/>
                </a:solidFill>
                <a:latin typeface="Calibri" pitchFamily="34" charset="0"/>
              </a:rPr>
              <a:t>TQ: ¿Clavo o placa?</a:t>
            </a:r>
            <a:endParaRPr lang="es-ES" sz="3600" b="1" dirty="0">
              <a:solidFill>
                <a:srgbClr val="558ED5"/>
              </a:solidFill>
              <a:latin typeface="Calibri" pitchFamily="34" charset="0"/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320573" y="6625119"/>
            <a:ext cx="3560768" cy="24659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V="1">
            <a:off x="8162252" y="663744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2931763" y="6436654"/>
            <a:ext cx="5248392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s-ES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Enclavado en las fracturas diafisarias de húmero  </a:t>
            </a:r>
          </a:p>
        </p:txBody>
      </p:sp>
    </p:spTree>
    <p:extLst>
      <p:ext uri="{BB962C8B-B14F-4D97-AF65-F5344CB8AC3E}">
        <p14:creationId xmlns:p14="http://schemas.microsoft.com/office/powerpoint/2010/main" val="1882961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>
            <a:off x="4944203" y="271238"/>
            <a:ext cx="4031808" cy="2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1111125" y="65368"/>
            <a:ext cx="37625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CURSO BÁSICO OTC. Madrid 2018</a:t>
            </a:r>
            <a:endParaRPr lang="es-E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308242" y="27123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183" y="962707"/>
            <a:ext cx="2470840" cy="3066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741" y="2924978"/>
            <a:ext cx="2158978" cy="28152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890" y="962707"/>
            <a:ext cx="2154352" cy="32515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867" y="2912701"/>
            <a:ext cx="1997005" cy="28275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 descr="Captura de pantalla 2016-03-17 a las 20.18.3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93" y="4117954"/>
            <a:ext cx="2203515" cy="2142788"/>
          </a:xfrm>
          <a:prstGeom prst="rect">
            <a:avLst/>
          </a:prstGeom>
          <a:ln>
            <a:solidFill>
              <a:srgbClr val="B9CDE5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cxnSp>
        <p:nvCxnSpPr>
          <p:cNvPr id="13" name="Conector recto 12"/>
          <p:cNvCxnSpPr/>
          <p:nvPr/>
        </p:nvCxnSpPr>
        <p:spPr>
          <a:xfrm>
            <a:off x="320573" y="6625119"/>
            <a:ext cx="3560768" cy="24659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V="1">
            <a:off x="8162252" y="663744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2931763" y="6436654"/>
            <a:ext cx="5248392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s-ES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Enclavado en las fracturas diafisarias de húmero  </a:t>
            </a:r>
          </a:p>
        </p:txBody>
      </p:sp>
    </p:spTree>
    <p:extLst>
      <p:ext uri="{BB962C8B-B14F-4D97-AF65-F5344CB8AC3E}">
        <p14:creationId xmlns:p14="http://schemas.microsoft.com/office/powerpoint/2010/main" val="3057939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>
            <a:off x="4944203" y="271238"/>
            <a:ext cx="4031808" cy="2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1111125" y="65368"/>
            <a:ext cx="37625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CURSO BÁSICO OTC. Madrid 2018</a:t>
            </a:r>
            <a:endParaRPr lang="es-E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308242" y="27123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9" descr="C:\Users\Gatín\Desktop\Work\OTC Madrid\Fotos\Hacketh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958" y="2054821"/>
            <a:ext cx="3689723" cy="3405466"/>
          </a:xfrm>
          <a:prstGeom prst="rect">
            <a:avLst/>
          </a:prstGeom>
          <a:noFill/>
          <a:ln w="19050">
            <a:solidFill>
              <a:srgbClr val="B9CDE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2 Rectángulo"/>
          <p:cNvSpPr>
            <a:spLocks noChangeArrowheads="1"/>
          </p:cNvSpPr>
          <p:nvPr/>
        </p:nvSpPr>
        <p:spPr bwMode="auto">
          <a:xfrm>
            <a:off x="1525565" y="1392994"/>
            <a:ext cx="1838325" cy="584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“Elástico”</a:t>
            </a:r>
          </a:p>
        </p:txBody>
      </p:sp>
      <p:sp>
        <p:nvSpPr>
          <p:cNvPr id="10" name="4 Rectángulo"/>
          <p:cNvSpPr>
            <a:spLocks noChangeArrowheads="1"/>
          </p:cNvSpPr>
          <p:nvPr/>
        </p:nvSpPr>
        <p:spPr bwMode="auto">
          <a:xfrm>
            <a:off x="5687219" y="1408708"/>
            <a:ext cx="1608138" cy="584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“Rígido”</a:t>
            </a:r>
          </a:p>
        </p:txBody>
      </p:sp>
      <p:pic>
        <p:nvPicPr>
          <p:cNvPr id="11" name="Picture 3" descr="C:\Users\Gatín\Desktop\Work\OTC Madrid\Fotos\Seid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1442" y="2031015"/>
            <a:ext cx="2630054" cy="3429272"/>
          </a:xfrm>
          <a:prstGeom prst="rect">
            <a:avLst/>
          </a:prstGeom>
          <a:noFill/>
          <a:ln w="19050">
            <a:solidFill>
              <a:srgbClr val="B9CDE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2 Rectángulo"/>
          <p:cNvSpPr>
            <a:spLocks noChangeArrowheads="1"/>
          </p:cNvSpPr>
          <p:nvPr/>
        </p:nvSpPr>
        <p:spPr bwMode="auto">
          <a:xfrm>
            <a:off x="1015171" y="514423"/>
            <a:ext cx="70567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558ED5"/>
                </a:solidFill>
                <a:latin typeface="Calibri" pitchFamily="34" charset="0"/>
              </a:rPr>
              <a:t>ENCLAVADO ENDOMEDULAR</a:t>
            </a:r>
            <a:endParaRPr lang="es-ES" sz="3600" b="1" dirty="0">
              <a:solidFill>
                <a:srgbClr val="558ED5"/>
              </a:solidFill>
              <a:latin typeface="Calibri" pitchFamily="34" charset="0"/>
            </a:endParaRPr>
          </a:p>
        </p:txBody>
      </p:sp>
      <p:pic>
        <p:nvPicPr>
          <p:cNvPr id="13" name="Picture 4" descr="C:\Users\Gatín\Desktop\Work\OTC Madrid\Fotos\RECOT Ramón y Caj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1288" y="2185327"/>
            <a:ext cx="2257425" cy="941387"/>
          </a:xfrm>
          <a:prstGeom prst="rect">
            <a:avLst/>
          </a:prstGeom>
          <a:noFill/>
          <a:ln w="9525">
            <a:solidFill>
              <a:srgbClr val="B9CDE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3612205"/>
            <a:ext cx="2257425" cy="457200"/>
          </a:xfrm>
          <a:prstGeom prst="rect">
            <a:avLst/>
          </a:prstGeom>
          <a:noFill/>
          <a:ln w="9525">
            <a:solidFill>
              <a:srgbClr val="B9CDE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688" y="4605885"/>
            <a:ext cx="2317750" cy="519112"/>
          </a:xfrm>
          <a:prstGeom prst="rect">
            <a:avLst/>
          </a:prstGeom>
          <a:noFill/>
          <a:ln w="9525">
            <a:solidFill>
              <a:srgbClr val="B9CDE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6" name="Conector recto 15"/>
          <p:cNvCxnSpPr/>
          <p:nvPr/>
        </p:nvCxnSpPr>
        <p:spPr>
          <a:xfrm>
            <a:off x="320573" y="6625119"/>
            <a:ext cx="3560768" cy="24659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V="1">
            <a:off x="8162252" y="663744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ángulo 17"/>
          <p:cNvSpPr/>
          <p:nvPr/>
        </p:nvSpPr>
        <p:spPr>
          <a:xfrm>
            <a:off x="2931763" y="6436654"/>
            <a:ext cx="5248392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s-ES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Enclavado en las fracturas diafisarias de húmero  </a:t>
            </a:r>
          </a:p>
        </p:txBody>
      </p:sp>
    </p:spTree>
    <p:extLst>
      <p:ext uri="{BB962C8B-B14F-4D97-AF65-F5344CB8AC3E}">
        <p14:creationId xmlns:p14="http://schemas.microsoft.com/office/powerpoint/2010/main" val="1882961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>
            <a:off x="4944203" y="271238"/>
            <a:ext cx="4031808" cy="2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1111125" y="65368"/>
            <a:ext cx="37625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CURSO BÁSICO OTC. Madrid 2018</a:t>
            </a:r>
            <a:endParaRPr lang="es-E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308242" y="27123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2 CuadroTexto"/>
          <p:cNvSpPr txBox="1"/>
          <p:nvPr/>
        </p:nvSpPr>
        <p:spPr>
          <a:xfrm>
            <a:off x="3823095" y="4613125"/>
            <a:ext cx="1620781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Bloqueo </a:t>
            </a:r>
          </a:p>
        </p:txBody>
      </p:sp>
      <p:sp>
        <p:nvSpPr>
          <p:cNvPr id="9" name="3 CuadroTexto"/>
          <p:cNvSpPr txBox="1"/>
          <p:nvPr/>
        </p:nvSpPr>
        <p:spPr>
          <a:xfrm>
            <a:off x="3877350" y="1919138"/>
            <a:ext cx="1740881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Abordaje</a:t>
            </a:r>
          </a:p>
        </p:txBody>
      </p:sp>
      <p:sp>
        <p:nvSpPr>
          <p:cNvPr id="10" name="5 CuadroTexto"/>
          <p:cNvSpPr txBox="1"/>
          <p:nvPr/>
        </p:nvSpPr>
        <p:spPr>
          <a:xfrm>
            <a:off x="3725609" y="2797482"/>
            <a:ext cx="2020179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Reducción</a:t>
            </a:r>
          </a:p>
        </p:txBody>
      </p:sp>
      <p:sp>
        <p:nvSpPr>
          <p:cNvPr id="11" name="6 CuadroTexto"/>
          <p:cNvSpPr txBox="1"/>
          <p:nvPr/>
        </p:nvSpPr>
        <p:spPr>
          <a:xfrm>
            <a:off x="3711178" y="3706588"/>
            <a:ext cx="2358914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Introducción</a:t>
            </a:r>
          </a:p>
        </p:txBody>
      </p:sp>
      <p:pic>
        <p:nvPicPr>
          <p:cNvPr id="12" name="Picture 7" descr="C:\Users\Gatín\Desktop\Work\OTC Madrid\Fotos\Conocida 2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974" y="1628803"/>
            <a:ext cx="2134898" cy="4009535"/>
          </a:xfrm>
          <a:prstGeom prst="rect">
            <a:avLst/>
          </a:prstGeom>
          <a:noFill/>
          <a:ln w="19050">
            <a:solidFill>
              <a:srgbClr val="B9CDE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2 Rectángulo"/>
          <p:cNvSpPr>
            <a:spLocks noChangeArrowheads="1"/>
          </p:cNvSpPr>
          <p:nvPr/>
        </p:nvSpPr>
        <p:spPr bwMode="auto">
          <a:xfrm>
            <a:off x="994729" y="516740"/>
            <a:ext cx="70567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558ED5"/>
                </a:solidFill>
                <a:latin typeface="Calibri" pitchFamily="34" charset="0"/>
              </a:rPr>
              <a:t>E.E. RÍGIDO Y BLOQUEADO</a:t>
            </a:r>
            <a:endParaRPr lang="es-ES" sz="3600" b="1" dirty="0">
              <a:solidFill>
                <a:srgbClr val="558ED5"/>
              </a:solidFill>
              <a:latin typeface="Calibri" pitchFamily="34" charset="0"/>
            </a:endParaRPr>
          </a:p>
        </p:txBody>
      </p:sp>
      <p:pic>
        <p:nvPicPr>
          <p:cNvPr id="14" name="Imagen 13" descr="Captura de pantalla 2016-10-05 a las 18.17.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529" y="1646123"/>
            <a:ext cx="2067527" cy="3950881"/>
          </a:xfrm>
          <a:prstGeom prst="rect">
            <a:avLst/>
          </a:prstGeom>
          <a:ln>
            <a:solidFill>
              <a:srgbClr val="B9CDE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Conector recto 14"/>
          <p:cNvCxnSpPr/>
          <p:nvPr/>
        </p:nvCxnSpPr>
        <p:spPr>
          <a:xfrm>
            <a:off x="320573" y="6625119"/>
            <a:ext cx="3560768" cy="24659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V="1">
            <a:off x="8162252" y="663744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ángulo 16"/>
          <p:cNvSpPr/>
          <p:nvPr/>
        </p:nvSpPr>
        <p:spPr>
          <a:xfrm>
            <a:off x="2931763" y="6436654"/>
            <a:ext cx="5248392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s-ES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Enclavado en las fracturas diafisarias de húmero  </a:t>
            </a:r>
          </a:p>
        </p:txBody>
      </p:sp>
    </p:spTree>
    <p:extLst>
      <p:ext uri="{BB962C8B-B14F-4D97-AF65-F5344CB8AC3E}">
        <p14:creationId xmlns:p14="http://schemas.microsoft.com/office/powerpoint/2010/main" val="1882961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>
            <a:off x="4944203" y="271238"/>
            <a:ext cx="4031808" cy="2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1111125" y="65368"/>
            <a:ext cx="37625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CURSO BÁSICO OTC. Madrid 2018</a:t>
            </a:r>
            <a:endParaRPr lang="es-E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308242" y="27123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Gatín\Desktop\Work\OTC Madrid\Fotos\Chica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2690" y="1401537"/>
            <a:ext cx="1777881" cy="4718141"/>
          </a:xfrm>
          <a:prstGeom prst="rect">
            <a:avLst/>
          </a:prstGeom>
          <a:noFill/>
          <a:ln w="19050">
            <a:solidFill>
              <a:srgbClr val="B9CDE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3" descr="C:\Users\Gatín\Desktop\Work\OTC Madrid\Fotos\Chica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7014" y="3877844"/>
            <a:ext cx="1558733" cy="2241834"/>
          </a:xfrm>
          <a:prstGeom prst="rect">
            <a:avLst/>
          </a:prstGeom>
          <a:noFill/>
          <a:ln w="19050">
            <a:solidFill>
              <a:srgbClr val="B9CDE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 descr="C:\Users\Gatín\Desktop\Work\OTC Madrid\Fotos\Chica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0463" y="2573611"/>
            <a:ext cx="1504680" cy="3546575"/>
          </a:xfrm>
          <a:prstGeom prst="rect">
            <a:avLst/>
          </a:prstGeom>
          <a:noFill/>
          <a:ln w="19050">
            <a:solidFill>
              <a:srgbClr val="B9CDE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3406941" y="1401538"/>
            <a:ext cx="2808287" cy="8318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s-ES" sz="2400" b="1" dirty="0">
                <a:latin typeface="Calibri" pitchFamily="34" charset="0"/>
              </a:rPr>
              <a:t>Lesión cofia</a:t>
            </a:r>
          </a:p>
          <a:p>
            <a:pPr>
              <a:buFont typeface="Arial" charset="0"/>
              <a:buChar char="•"/>
            </a:pPr>
            <a:r>
              <a:rPr lang="es-ES" sz="2400" b="1" dirty="0" err="1">
                <a:latin typeface="Calibri" pitchFamily="34" charset="0"/>
              </a:rPr>
              <a:t>Capsulitis</a:t>
            </a:r>
            <a:r>
              <a:rPr lang="es-ES" sz="2400" b="1" dirty="0">
                <a:latin typeface="Calibri" pitchFamily="34" charset="0"/>
              </a:rPr>
              <a:t> adhesiva</a:t>
            </a:r>
          </a:p>
        </p:txBody>
      </p:sp>
      <p:sp>
        <p:nvSpPr>
          <p:cNvPr id="12" name="2 Rectángulo"/>
          <p:cNvSpPr>
            <a:spLocks noChangeArrowheads="1"/>
          </p:cNvSpPr>
          <p:nvPr/>
        </p:nvSpPr>
        <p:spPr bwMode="auto">
          <a:xfrm>
            <a:off x="994729" y="471577"/>
            <a:ext cx="70567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558ED5"/>
                </a:solidFill>
                <a:latin typeface="Calibri" pitchFamily="34" charset="0"/>
              </a:rPr>
              <a:t>Abordaje proximal - Anterógrado</a:t>
            </a:r>
            <a:endParaRPr lang="es-ES" sz="3600" b="1" dirty="0">
              <a:solidFill>
                <a:srgbClr val="558ED5"/>
              </a:solidFill>
              <a:latin typeface="Calibri" pitchFamily="34" charset="0"/>
            </a:endParaRPr>
          </a:p>
        </p:txBody>
      </p:sp>
      <p:cxnSp>
        <p:nvCxnSpPr>
          <p:cNvPr id="13" name="Conector recto 12"/>
          <p:cNvCxnSpPr/>
          <p:nvPr/>
        </p:nvCxnSpPr>
        <p:spPr>
          <a:xfrm>
            <a:off x="320573" y="6625119"/>
            <a:ext cx="3560768" cy="24659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V="1">
            <a:off x="8162252" y="663744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2931763" y="6436654"/>
            <a:ext cx="5248392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s-ES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Enclavado en las fracturas diafisarias de húmero  </a:t>
            </a:r>
          </a:p>
        </p:txBody>
      </p:sp>
    </p:spTree>
    <p:extLst>
      <p:ext uri="{BB962C8B-B14F-4D97-AF65-F5344CB8AC3E}">
        <p14:creationId xmlns:p14="http://schemas.microsoft.com/office/powerpoint/2010/main" val="1882961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>
            <a:off x="4944203" y="271238"/>
            <a:ext cx="4031808" cy="2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1111125" y="65368"/>
            <a:ext cx="37625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CURSO BÁSICO OTC. Madrid 2018</a:t>
            </a:r>
            <a:endParaRPr lang="es-E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308242" y="27123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2 Rectángulo"/>
          <p:cNvSpPr>
            <a:spLocks noChangeArrowheads="1"/>
          </p:cNvSpPr>
          <p:nvPr/>
        </p:nvSpPr>
        <p:spPr bwMode="auto">
          <a:xfrm>
            <a:off x="994729" y="471577"/>
            <a:ext cx="70567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558ED5"/>
                </a:solidFill>
                <a:latin typeface="Calibri" pitchFamily="34" charset="0"/>
              </a:rPr>
              <a:t>Abordaje proximal - Anterógrado</a:t>
            </a:r>
            <a:endParaRPr lang="es-ES" sz="3600" b="1" dirty="0">
              <a:solidFill>
                <a:srgbClr val="558ED5"/>
              </a:solidFill>
              <a:latin typeface="Calibri" pitchFamily="34" charset="0"/>
            </a:endParaRPr>
          </a:p>
        </p:txBody>
      </p:sp>
      <p:pic>
        <p:nvPicPr>
          <p:cNvPr id="9" name="Imagen 8" descr="Captura de pantalla 2016-10-05 a las 18.10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00" y="2397107"/>
            <a:ext cx="5523789" cy="3457408"/>
          </a:xfrm>
          <a:prstGeom prst="rect">
            <a:avLst/>
          </a:prstGeom>
          <a:ln>
            <a:solidFill>
              <a:srgbClr val="B9CDE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Captura de pantalla 2016-10-05 a las 18.10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867" y="1432493"/>
            <a:ext cx="2308598" cy="2665483"/>
          </a:xfrm>
          <a:prstGeom prst="rect">
            <a:avLst/>
          </a:prstGeom>
          <a:ln>
            <a:solidFill>
              <a:srgbClr val="B9CDE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Conector recto 10"/>
          <p:cNvCxnSpPr/>
          <p:nvPr/>
        </p:nvCxnSpPr>
        <p:spPr>
          <a:xfrm>
            <a:off x="320573" y="6625119"/>
            <a:ext cx="3560768" cy="24659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V="1">
            <a:off x="8162252" y="663744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2931763" y="6436654"/>
            <a:ext cx="5248392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s-ES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Enclavado en las fracturas diafisarias de húmero  </a:t>
            </a:r>
          </a:p>
        </p:txBody>
      </p:sp>
    </p:spTree>
    <p:extLst>
      <p:ext uri="{BB962C8B-B14F-4D97-AF65-F5344CB8AC3E}">
        <p14:creationId xmlns:p14="http://schemas.microsoft.com/office/powerpoint/2010/main" val="1882961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>
            <a:off x="4944203" y="271238"/>
            <a:ext cx="4031808" cy="2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1111125" y="65368"/>
            <a:ext cx="37625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CURSO BÁSICO OTC. Madrid 2018</a:t>
            </a:r>
            <a:endParaRPr lang="es-E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308242" y="27123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320573" y="6625119"/>
            <a:ext cx="3560768" cy="24659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V="1">
            <a:off x="8162252" y="663744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2931763" y="6436654"/>
            <a:ext cx="5248392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s-ES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Enclavado en las fracturas diafisarias de húmero  </a:t>
            </a:r>
          </a:p>
        </p:txBody>
      </p:sp>
      <p:pic>
        <p:nvPicPr>
          <p:cNvPr id="10" name="Picture 1" descr="C:\Users\Gatín\Desktop\Work\OTC Madrid\Fotos\Anciana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573" y="1191313"/>
            <a:ext cx="1766570" cy="4252400"/>
          </a:xfrm>
          <a:prstGeom prst="rect">
            <a:avLst/>
          </a:prstGeom>
          <a:noFill/>
          <a:ln w="19050">
            <a:solidFill>
              <a:srgbClr val="B9CDE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4" descr="C:\Users\Gatín\Desktop\Work\OTC Madrid\Fotos\Anciana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6884" y="1225021"/>
            <a:ext cx="2693615" cy="4294555"/>
          </a:xfrm>
          <a:prstGeom prst="rect">
            <a:avLst/>
          </a:prstGeom>
          <a:noFill/>
          <a:ln w="19050">
            <a:solidFill>
              <a:srgbClr val="B9CDE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6 CuadroTexto"/>
          <p:cNvSpPr txBox="1">
            <a:spLocks noChangeArrowheads="1"/>
          </p:cNvSpPr>
          <p:nvPr/>
        </p:nvSpPr>
        <p:spPr bwMode="auto">
          <a:xfrm>
            <a:off x="2416334" y="4296652"/>
            <a:ext cx="3130320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Calibri" pitchFamily="34" charset="0"/>
              </a:rPr>
              <a:t>Enclavado </a:t>
            </a:r>
          </a:p>
          <a:p>
            <a:pPr algn="ctr"/>
            <a:r>
              <a:rPr lang="es-ES" sz="3600" b="1" dirty="0" smtClean="0">
                <a:solidFill>
                  <a:schemeClr val="bg1"/>
                </a:solidFill>
                <a:latin typeface="Calibri" pitchFamily="34" charset="0"/>
              </a:rPr>
              <a:t>Rígido</a:t>
            </a:r>
            <a:endParaRPr lang="es-ES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6 CuadroTexto"/>
          <p:cNvSpPr txBox="1">
            <a:spLocks noChangeArrowheads="1"/>
          </p:cNvSpPr>
          <p:nvPr/>
        </p:nvSpPr>
        <p:spPr bwMode="auto">
          <a:xfrm>
            <a:off x="2248526" y="1225021"/>
            <a:ext cx="3655415" cy="260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S_tradnl" sz="2400" b="1" dirty="0" smtClean="0">
                <a:solidFill>
                  <a:srgbClr val="558ED5"/>
                </a:solidFill>
                <a:latin typeface="Calibri" pitchFamily="34" charset="0"/>
              </a:rPr>
              <a:t>Anatomía / Biomecánica</a:t>
            </a:r>
          </a:p>
          <a:p>
            <a:pPr algn="ctr">
              <a:lnSpc>
                <a:spcPct val="120000"/>
              </a:lnSpc>
            </a:pPr>
            <a:endParaRPr lang="es-ES_tradnl" sz="2400" b="1" u="sng" dirty="0" smtClean="0">
              <a:solidFill>
                <a:srgbClr val="558ED5"/>
              </a:solidFill>
              <a:latin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_tradnl" sz="2400" b="1" u="sng" dirty="0" smtClean="0">
                <a:solidFill>
                  <a:srgbClr val="558ED5"/>
                </a:solidFill>
                <a:latin typeface="Calibri" pitchFamily="34" charset="0"/>
              </a:rPr>
              <a:t>Tratamiento </a:t>
            </a:r>
            <a:endParaRPr lang="es-ES_tradnl" sz="2400" b="1" u="sng" dirty="0">
              <a:solidFill>
                <a:srgbClr val="558ED5"/>
              </a:solidFill>
              <a:latin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_tradnl" sz="2400" b="1" dirty="0" smtClean="0">
                <a:solidFill>
                  <a:srgbClr val="558ED5"/>
                </a:solidFill>
                <a:latin typeface="Calibri" pitchFamily="34" charset="0"/>
              </a:rPr>
              <a:t>¿Ortopédico o Quirúrgico?</a:t>
            </a:r>
            <a:endParaRPr lang="es-ES_tradnl" sz="2400" b="1" dirty="0">
              <a:solidFill>
                <a:srgbClr val="558ED5"/>
              </a:solidFill>
              <a:latin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_tradnl" sz="2400" b="1" dirty="0" smtClean="0">
                <a:solidFill>
                  <a:srgbClr val="558ED5"/>
                </a:solidFill>
                <a:latin typeface="Calibri" pitchFamily="34" charset="0"/>
              </a:rPr>
              <a:t>¿ OS con placa o clavo?</a:t>
            </a:r>
          </a:p>
        </p:txBody>
      </p:sp>
    </p:spTree>
    <p:extLst>
      <p:ext uri="{BB962C8B-B14F-4D97-AF65-F5344CB8AC3E}">
        <p14:creationId xmlns:p14="http://schemas.microsoft.com/office/powerpoint/2010/main" val="2917781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>
            <a:off x="4944203" y="271238"/>
            <a:ext cx="4031808" cy="2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1111125" y="65368"/>
            <a:ext cx="37625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CURSO BÁSICO OTC. Madrid 2018</a:t>
            </a:r>
            <a:endParaRPr lang="es-E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308242" y="27123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Gatín\Desktop\Work\OTC Madrid\Fotos\Lesión manguito 12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266" y="1484784"/>
            <a:ext cx="3744416" cy="4273061"/>
          </a:xfrm>
          <a:prstGeom prst="rect">
            <a:avLst/>
          </a:prstGeom>
          <a:noFill/>
          <a:ln w="19050">
            <a:solidFill>
              <a:srgbClr val="B9CDE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9690" y="2983127"/>
            <a:ext cx="4032448" cy="2774718"/>
          </a:xfrm>
          <a:prstGeom prst="rect">
            <a:avLst/>
          </a:prstGeom>
          <a:noFill/>
          <a:ln w="9525">
            <a:solidFill>
              <a:srgbClr val="B9CDE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0" descr="C:\Users\Gatín\Desktop\Work\OTC Madrid\Fotos\Punto de entra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484784"/>
            <a:ext cx="2165709" cy="2221947"/>
          </a:xfrm>
          <a:prstGeom prst="rect">
            <a:avLst/>
          </a:prstGeom>
          <a:noFill/>
          <a:ln w="19050">
            <a:solidFill>
              <a:srgbClr val="B9CDE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2 Rectángulo"/>
          <p:cNvSpPr>
            <a:spLocks noChangeArrowheads="1"/>
          </p:cNvSpPr>
          <p:nvPr/>
        </p:nvSpPr>
        <p:spPr bwMode="auto">
          <a:xfrm>
            <a:off x="994729" y="471577"/>
            <a:ext cx="70567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558ED5"/>
                </a:solidFill>
                <a:latin typeface="Calibri" pitchFamily="34" charset="0"/>
              </a:rPr>
              <a:t>Abordaje proximal - Anterógrado</a:t>
            </a:r>
            <a:endParaRPr lang="es-ES" sz="3600" b="1" dirty="0">
              <a:solidFill>
                <a:srgbClr val="558ED5"/>
              </a:solidFill>
              <a:latin typeface="Calibri" pitchFamily="34" charset="0"/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320573" y="6625119"/>
            <a:ext cx="3560768" cy="24659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V="1">
            <a:off x="8162252" y="663744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2931763" y="6436654"/>
            <a:ext cx="5248392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s-ES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Enclavado en las fracturas diafisarias de húmero  </a:t>
            </a:r>
          </a:p>
        </p:txBody>
      </p:sp>
    </p:spTree>
    <p:extLst>
      <p:ext uri="{BB962C8B-B14F-4D97-AF65-F5344CB8AC3E}">
        <p14:creationId xmlns:p14="http://schemas.microsoft.com/office/powerpoint/2010/main" val="1882961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>
            <a:off x="4944203" y="271238"/>
            <a:ext cx="4031808" cy="2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1111125" y="65368"/>
            <a:ext cx="37625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CURSO BÁSICO OTC. Madrid 2018</a:t>
            </a:r>
            <a:endParaRPr lang="es-E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308242" y="27123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2 Rectángulo"/>
          <p:cNvSpPr>
            <a:spLocks noChangeArrowheads="1"/>
          </p:cNvSpPr>
          <p:nvPr/>
        </p:nvSpPr>
        <p:spPr bwMode="auto">
          <a:xfrm>
            <a:off x="1105468" y="464693"/>
            <a:ext cx="70567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558ED5"/>
                </a:solidFill>
                <a:latin typeface="Calibri" pitchFamily="34" charset="0"/>
              </a:rPr>
              <a:t>Abordaje distal - Retrógrado</a:t>
            </a:r>
            <a:endParaRPr lang="es-ES" sz="3600" b="1" dirty="0">
              <a:solidFill>
                <a:srgbClr val="558ED5"/>
              </a:solidFill>
              <a:latin typeface="Calibri" pitchFamily="34" charset="0"/>
            </a:endParaRPr>
          </a:p>
        </p:txBody>
      </p:sp>
      <p:pic>
        <p:nvPicPr>
          <p:cNvPr id="9" name="Imagen 8" descr="Captura de pantalla 2016-10-05 a las 19.07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617" y="1341332"/>
            <a:ext cx="3518622" cy="3435242"/>
          </a:xfrm>
          <a:prstGeom prst="rect">
            <a:avLst/>
          </a:prstGeom>
          <a:ln>
            <a:solidFill>
              <a:srgbClr val="B9CDE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CuadroTexto 9"/>
          <p:cNvSpPr txBox="1"/>
          <p:nvPr/>
        </p:nvSpPr>
        <p:spPr>
          <a:xfrm>
            <a:off x="3720463" y="5273425"/>
            <a:ext cx="2950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2400" b="1" dirty="0"/>
              <a:t>Rigidez </a:t>
            </a:r>
            <a:r>
              <a:rPr lang="es-ES" sz="2400" b="1" dirty="0" smtClean="0"/>
              <a:t>codo</a:t>
            </a:r>
            <a:endParaRPr lang="es-ES" sz="2400" b="1" dirty="0"/>
          </a:p>
          <a:p>
            <a:pPr marL="342900" indent="-342900">
              <a:buFont typeface="Arial"/>
              <a:buChar char="•"/>
            </a:pPr>
            <a:r>
              <a:rPr lang="es-ES" sz="2400" b="1" dirty="0" smtClean="0"/>
              <a:t>Fragilidad cortical</a:t>
            </a:r>
          </a:p>
        </p:txBody>
      </p:sp>
      <p:pic>
        <p:nvPicPr>
          <p:cNvPr id="11" name="Imagen 10" descr="Captura de pantalla 2015-10-15 a las 20.14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0104">
            <a:off x="1704061" y="5221215"/>
            <a:ext cx="1625892" cy="1004843"/>
          </a:xfrm>
          <a:prstGeom prst="rect">
            <a:avLst/>
          </a:prstGeom>
          <a:ln>
            <a:solidFill>
              <a:srgbClr val="B9CDE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Captura de pantalla 2015-10-15 a las 20.22.3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696" y="5116050"/>
            <a:ext cx="1560556" cy="989928"/>
          </a:xfrm>
          <a:prstGeom prst="rect">
            <a:avLst/>
          </a:prstGeom>
          <a:ln>
            <a:solidFill>
              <a:srgbClr val="B9CDE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Captura de pantalla 2016-10-05 a las 18.17.0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563" y="1341333"/>
            <a:ext cx="1797689" cy="3435242"/>
          </a:xfrm>
          <a:prstGeom prst="rect">
            <a:avLst/>
          </a:prstGeom>
          <a:ln>
            <a:solidFill>
              <a:srgbClr val="B9CDE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4" name="Conector recto 13"/>
          <p:cNvCxnSpPr/>
          <p:nvPr/>
        </p:nvCxnSpPr>
        <p:spPr>
          <a:xfrm>
            <a:off x="320573" y="6625119"/>
            <a:ext cx="3560768" cy="24659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8162252" y="663744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2931763" y="6436654"/>
            <a:ext cx="5248392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s-ES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Enclavado en las fracturas diafisarias de húmero  </a:t>
            </a:r>
          </a:p>
        </p:txBody>
      </p:sp>
    </p:spTree>
    <p:extLst>
      <p:ext uri="{BB962C8B-B14F-4D97-AF65-F5344CB8AC3E}">
        <p14:creationId xmlns:p14="http://schemas.microsoft.com/office/powerpoint/2010/main" val="1882961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>
            <a:off x="4944203" y="271238"/>
            <a:ext cx="4031808" cy="2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1111125" y="65368"/>
            <a:ext cx="37625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CURSO BÁSICO OTC. Madrid 2018</a:t>
            </a:r>
            <a:endParaRPr lang="es-E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308242" y="27123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n 7" descr="Captura de pantalla 2015-10-15 a las 21.07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23" y="1368443"/>
            <a:ext cx="4682442" cy="4176464"/>
          </a:xfrm>
          <a:prstGeom prst="rect">
            <a:avLst/>
          </a:prstGeom>
          <a:ln>
            <a:solidFill>
              <a:srgbClr val="B9CDE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Captura de pantalla 2015-10-15 a las 21.08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422" y="1389656"/>
            <a:ext cx="3043064" cy="4143381"/>
          </a:xfrm>
          <a:prstGeom prst="rect">
            <a:avLst/>
          </a:prstGeom>
          <a:ln>
            <a:solidFill>
              <a:srgbClr val="B9CDE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2 Rectángulo"/>
          <p:cNvSpPr>
            <a:spLocks noChangeArrowheads="1"/>
          </p:cNvSpPr>
          <p:nvPr/>
        </p:nvSpPr>
        <p:spPr bwMode="auto">
          <a:xfrm>
            <a:off x="1105468" y="464693"/>
            <a:ext cx="70567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558ED5"/>
                </a:solidFill>
                <a:latin typeface="Calibri" pitchFamily="34" charset="0"/>
              </a:rPr>
              <a:t>Abordaje distal - Retrógrado</a:t>
            </a:r>
            <a:endParaRPr lang="es-ES" sz="3600" b="1" dirty="0">
              <a:solidFill>
                <a:srgbClr val="558ED5"/>
              </a:solidFill>
              <a:latin typeface="Calibri" pitchFamily="34" charset="0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320573" y="6625119"/>
            <a:ext cx="3560768" cy="24659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V="1">
            <a:off x="8162252" y="663744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2931763" y="6436654"/>
            <a:ext cx="5248392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s-ES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Enclavado en las fracturas diafisarias de húmero  </a:t>
            </a:r>
          </a:p>
        </p:txBody>
      </p:sp>
    </p:spTree>
    <p:extLst>
      <p:ext uri="{BB962C8B-B14F-4D97-AF65-F5344CB8AC3E}">
        <p14:creationId xmlns:p14="http://schemas.microsoft.com/office/powerpoint/2010/main" val="1882961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>
            <a:off x="4944203" y="271238"/>
            <a:ext cx="4031808" cy="2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1111125" y="65368"/>
            <a:ext cx="37625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CURSO BÁSICO OTC. Madrid 2018</a:t>
            </a:r>
            <a:endParaRPr lang="es-E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308242" y="27123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C:\Users\Gatín\Dropbox\OTC MADRID 12\Fotos 12\resum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4889" y="1661883"/>
            <a:ext cx="2407730" cy="4054526"/>
          </a:xfrm>
          <a:prstGeom prst="rect">
            <a:avLst/>
          </a:prstGeom>
          <a:noFill/>
          <a:ln>
            <a:solidFill>
              <a:srgbClr val="B9CDE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11" descr="C:\Users\Gatín\Desktop\Imágen temporal\Abr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2021" y="1651162"/>
            <a:ext cx="2520280" cy="4065247"/>
          </a:xfrm>
          <a:prstGeom prst="rect">
            <a:avLst/>
          </a:prstGeom>
          <a:noFill/>
          <a:ln>
            <a:solidFill>
              <a:srgbClr val="B9CDE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2 Rectángulo"/>
          <p:cNvSpPr>
            <a:spLocks noChangeArrowheads="1"/>
          </p:cNvSpPr>
          <p:nvPr/>
        </p:nvSpPr>
        <p:spPr bwMode="auto">
          <a:xfrm>
            <a:off x="1084669" y="464693"/>
            <a:ext cx="70567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558ED5"/>
                </a:solidFill>
                <a:latin typeface="Calibri" pitchFamily="34" charset="0"/>
              </a:rPr>
              <a:t>Reducción e introducción</a:t>
            </a:r>
            <a:endParaRPr lang="es-ES" sz="3600" b="1" dirty="0">
              <a:solidFill>
                <a:srgbClr val="558ED5"/>
              </a:solidFill>
              <a:latin typeface="Calibri" pitchFamily="34" charset="0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320573" y="6625119"/>
            <a:ext cx="3560768" cy="24659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V="1">
            <a:off x="8162252" y="663744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2931763" y="6436654"/>
            <a:ext cx="5248392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s-ES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Enclavado en las fracturas diafisarias de húmero  </a:t>
            </a:r>
          </a:p>
        </p:txBody>
      </p:sp>
    </p:spTree>
    <p:extLst>
      <p:ext uri="{BB962C8B-B14F-4D97-AF65-F5344CB8AC3E}">
        <p14:creationId xmlns:p14="http://schemas.microsoft.com/office/powerpoint/2010/main" val="1882961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>
            <a:off x="4944203" y="271238"/>
            <a:ext cx="4031808" cy="2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1111125" y="65368"/>
            <a:ext cx="37625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CURSO BÁSICO OTC. Madrid 2018</a:t>
            </a:r>
            <a:endParaRPr lang="es-E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308242" y="27123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9" descr="C:\Users\Gatín\Desktop\Caso poster SECOT\Imágenes\AP post deta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960" y="1358005"/>
            <a:ext cx="2765457" cy="4087220"/>
          </a:xfrm>
          <a:prstGeom prst="rect">
            <a:avLst/>
          </a:prstGeom>
          <a:noFill/>
          <a:ln>
            <a:solidFill>
              <a:srgbClr val="B9CDE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6212" y="1358003"/>
            <a:ext cx="2899753" cy="4087221"/>
          </a:xfrm>
          <a:prstGeom prst="rect">
            <a:avLst/>
          </a:prstGeom>
          <a:noFill/>
          <a:ln w="12700">
            <a:solidFill>
              <a:srgbClr val="B9CDE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 descr="C:\Users\Gatín\Desktop\Caso poster SECOT\Imágenes\Foto gu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546" y="1358005"/>
            <a:ext cx="2349840" cy="4087221"/>
          </a:xfrm>
          <a:prstGeom prst="rect">
            <a:avLst/>
          </a:prstGeom>
          <a:noFill/>
          <a:ln>
            <a:solidFill>
              <a:srgbClr val="B9CDE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2 Rectángulo"/>
          <p:cNvSpPr>
            <a:spLocks noChangeArrowheads="1"/>
          </p:cNvSpPr>
          <p:nvPr/>
        </p:nvSpPr>
        <p:spPr bwMode="auto">
          <a:xfrm>
            <a:off x="898050" y="465478"/>
            <a:ext cx="70567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558ED5"/>
                </a:solidFill>
                <a:latin typeface="Calibri" pitchFamily="34" charset="0"/>
              </a:rPr>
              <a:t>Bloqueo guiado proximal</a:t>
            </a:r>
            <a:endParaRPr lang="es-ES" sz="3600" b="1" dirty="0">
              <a:solidFill>
                <a:srgbClr val="558ED5"/>
              </a:solidFill>
              <a:latin typeface="Calibri" pitchFamily="34" charset="0"/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320573" y="6625119"/>
            <a:ext cx="3560768" cy="24659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V="1">
            <a:off x="8162252" y="663744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2931763" y="6436654"/>
            <a:ext cx="5248392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s-ES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Enclavado en las fracturas diafisarias de húmero  </a:t>
            </a:r>
          </a:p>
        </p:txBody>
      </p:sp>
    </p:spTree>
    <p:extLst>
      <p:ext uri="{BB962C8B-B14F-4D97-AF65-F5344CB8AC3E}">
        <p14:creationId xmlns:p14="http://schemas.microsoft.com/office/powerpoint/2010/main" val="1882961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>
            <a:off x="4944203" y="271238"/>
            <a:ext cx="4031808" cy="2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1111125" y="65368"/>
            <a:ext cx="37625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CURSO BÁSICO OTC. Madrid 2018</a:t>
            </a:r>
            <a:endParaRPr lang="es-E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308242" y="27123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060848"/>
            <a:ext cx="2401107" cy="3384376"/>
          </a:xfrm>
          <a:prstGeom prst="rect">
            <a:avLst/>
          </a:prstGeom>
          <a:noFill/>
          <a:ln w="12700">
            <a:solidFill>
              <a:srgbClr val="B9CDE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C:\Users\Gatín\Desktop\Caso poster SECOT\Imágenes\Foto gu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6442" y="2060848"/>
            <a:ext cx="1945758" cy="3384376"/>
          </a:xfrm>
          <a:prstGeom prst="rect">
            <a:avLst/>
          </a:prstGeom>
          <a:noFill/>
          <a:ln>
            <a:solidFill>
              <a:srgbClr val="B9CDE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2 Rectángulo"/>
          <p:cNvSpPr>
            <a:spLocks noChangeArrowheads="1"/>
          </p:cNvSpPr>
          <p:nvPr/>
        </p:nvSpPr>
        <p:spPr bwMode="auto">
          <a:xfrm>
            <a:off x="988508" y="455925"/>
            <a:ext cx="70567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558ED5"/>
                </a:solidFill>
                <a:latin typeface="Calibri" pitchFamily="34" charset="0"/>
              </a:rPr>
              <a:t>Bloqueo manos libres proximal</a:t>
            </a:r>
            <a:endParaRPr lang="es-ES" sz="3600" b="1" dirty="0">
              <a:solidFill>
                <a:srgbClr val="558ED5"/>
              </a:solidFill>
              <a:latin typeface="Calibri" pitchFamily="34" charset="0"/>
            </a:endParaRPr>
          </a:p>
        </p:txBody>
      </p:sp>
      <p:pic>
        <p:nvPicPr>
          <p:cNvPr id="11" name="Imagen 10" descr="Captura de pantalla 2016-10-05 a las 17.53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73" y="1363400"/>
            <a:ext cx="1695928" cy="33918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Captura de pantalla 2016-10-05 a las 17.53.3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687" y="1380424"/>
            <a:ext cx="1687416" cy="3374832"/>
          </a:xfrm>
          <a:prstGeom prst="rect">
            <a:avLst/>
          </a:prstGeom>
          <a:ln>
            <a:solidFill>
              <a:srgbClr val="B9CDE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Conector recto 12"/>
          <p:cNvCxnSpPr/>
          <p:nvPr/>
        </p:nvCxnSpPr>
        <p:spPr>
          <a:xfrm>
            <a:off x="320573" y="6625119"/>
            <a:ext cx="3560768" cy="24659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V="1">
            <a:off x="8162252" y="663744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2931763" y="6436654"/>
            <a:ext cx="5248392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s-ES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Enclavado en las fracturas diafisarias de húmero  </a:t>
            </a:r>
          </a:p>
        </p:txBody>
      </p:sp>
    </p:spTree>
    <p:extLst>
      <p:ext uri="{BB962C8B-B14F-4D97-AF65-F5344CB8AC3E}">
        <p14:creationId xmlns:p14="http://schemas.microsoft.com/office/powerpoint/2010/main" val="926415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>
            <a:off x="4944203" y="271238"/>
            <a:ext cx="4031808" cy="2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1111125" y="65368"/>
            <a:ext cx="37625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CURSO BÁSICO OTC. Madrid 2018</a:t>
            </a:r>
            <a:endParaRPr lang="es-E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308242" y="27123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9" descr="C:\Users\Gatín\Desktop\Work\OTC Madrid\Fotos\Bloqueo distal artículo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8508" y="1510888"/>
            <a:ext cx="7327642" cy="3157071"/>
          </a:xfrm>
          <a:prstGeom prst="rect">
            <a:avLst/>
          </a:prstGeom>
          <a:noFill/>
          <a:ln w="19050">
            <a:solidFill>
              <a:srgbClr val="B9CDE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2 Rectángulo"/>
          <p:cNvSpPr>
            <a:spLocks noChangeArrowheads="1"/>
          </p:cNvSpPr>
          <p:nvPr/>
        </p:nvSpPr>
        <p:spPr bwMode="auto">
          <a:xfrm>
            <a:off x="988508" y="455925"/>
            <a:ext cx="70567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558ED5"/>
                </a:solidFill>
                <a:latin typeface="Calibri" pitchFamily="34" charset="0"/>
              </a:rPr>
              <a:t>Bloqueo manos libres distal</a:t>
            </a:r>
            <a:endParaRPr lang="es-ES" sz="3600" b="1" dirty="0">
              <a:solidFill>
                <a:srgbClr val="558ED5"/>
              </a:solidFill>
              <a:latin typeface="Calibri" pitchFamily="34" charset="0"/>
            </a:endParaRPr>
          </a:p>
        </p:txBody>
      </p:sp>
      <p:pic>
        <p:nvPicPr>
          <p:cNvPr id="10" name="Picture 2" descr="C:\Users\Gatín\Desktop\Work\OTC Madrid\Fotos\Anatomia Sobota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980318" y="1272683"/>
            <a:ext cx="2157868" cy="4685794"/>
          </a:xfrm>
          <a:prstGeom prst="rect">
            <a:avLst/>
          </a:prstGeom>
          <a:noFill/>
          <a:ln w="19050">
            <a:solidFill>
              <a:srgbClr val="B9CDE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Conector recto 10"/>
          <p:cNvCxnSpPr/>
          <p:nvPr/>
        </p:nvCxnSpPr>
        <p:spPr>
          <a:xfrm>
            <a:off x="320573" y="6625119"/>
            <a:ext cx="3560768" cy="24659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V="1">
            <a:off x="8162252" y="663744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2931763" y="6436654"/>
            <a:ext cx="5248392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s-ES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Enclavado en las fracturas diafisarias de húmero  </a:t>
            </a:r>
          </a:p>
        </p:txBody>
      </p:sp>
    </p:spTree>
    <p:extLst>
      <p:ext uri="{BB962C8B-B14F-4D97-AF65-F5344CB8AC3E}">
        <p14:creationId xmlns:p14="http://schemas.microsoft.com/office/powerpoint/2010/main" val="1882961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>
            <a:off x="4944203" y="271238"/>
            <a:ext cx="4031808" cy="2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1111125" y="65368"/>
            <a:ext cx="37625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CURSO BÁSICO OTC. Madrid 2018</a:t>
            </a:r>
            <a:endParaRPr lang="es-E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308242" y="27123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2 Rectángulo"/>
          <p:cNvSpPr>
            <a:spLocks noChangeArrowheads="1"/>
          </p:cNvSpPr>
          <p:nvPr/>
        </p:nvSpPr>
        <p:spPr bwMode="auto">
          <a:xfrm>
            <a:off x="988508" y="455925"/>
            <a:ext cx="70567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558ED5"/>
                </a:solidFill>
                <a:latin typeface="Calibri" pitchFamily="34" charset="0"/>
              </a:rPr>
              <a:t>Bloqueo manos libres distal</a:t>
            </a:r>
            <a:endParaRPr lang="es-ES" sz="3600" b="1" dirty="0">
              <a:solidFill>
                <a:srgbClr val="558ED5"/>
              </a:solidFill>
              <a:latin typeface="Calibri" pitchFamily="34" charset="0"/>
            </a:endParaRPr>
          </a:p>
        </p:txBody>
      </p:sp>
      <p:pic>
        <p:nvPicPr>
          <p:cNvPr id="11" name="Picture 4" descr="C:\Users\Gatín\Desktop\Work\OTC Madrid\Fotos\Anciana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3867" y="1246307"/>
            <a:ext cx="2990151" cy="4767338"/>
          </a:xfrm>
          <a:prstGeom prst="rect">
            <a:avLst/>
          </a:prstGeom>
          <a:noFill/>
          <a:ln w="19050">
            <a:solidFill>
              <a:srgbClr val="B9CDE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Captura de pantalla 2018-03-31 a las 17.56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448" y="1246307"/>
            <a:ext cx="3492443" cy="4767338"/>
          </a:xfrm>
          <a:prstGeom prst="rect">
            <a:avLst/>
          </a:prstGeom>
          <a:noFill/>
          <a:ln w="19050">
            <a:solidFill>
              <a:srgbClr val="B9CDE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Conector recto 11"/>
          <p:cNvCxnSpPr/>
          <p:nvPr/>
        </p:nvCxnSpPr>
        <p:spPr>
          <a:xfrm>
            <a:off x="320573" y="6625119"/>
            <a:ext cx="3560768" cy="24659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V="1">
            <a:off x="8162252" y="663744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2931763" y="6436654"/>
            <a:ext cx="5248392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s-ES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Enclavado en las fracturas diafisarias de húmero  </a:t>
            </a:r>
          </a:p>
        </p:txBody>
      </p:sp>
    </p:spTree>
    <p:extLst>
      <p:ext uri="{BB962C8B-B14F-4D97-AF65-F5344CB8AC3E}">
        <p14:creationId xmlns:p14="http://schemas.microsoft.com/office/powerpoint/2010/main" val="926415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>
            <a:off x="4944203" y="271238"/>
            <a:ext cx="4031808" cy="2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1111125" y="65368"/>
            <a:ext cx="37625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CURSO BÁSICO OTC. Madrid 2018</a:t>
            </a:r>
            <a:endParaRPr lang="es-E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308242" y="27123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C:\Users\Gatín\Desktop\Work\OTC Madrid\Fotos\Anatomía Sobota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4978" y="1455143"/>
            <a:ext cx="1516880" cy="3033760"/>
          </a:xfrm>
          <a:prstGeom prst="rect">
            <a:avLst/>
          </a:prstGeom>
          <a:noFill/>
          <a:ln w="19050">
            <a:solidFill>
              <a:srgbClr val="B9CDE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4" descr="http://t1.gstatic.com/images?q=tbn:ANd9GcTa31nWDiCJTa29xasI1dBkOOEkYt6kfcRqzcuAzvLmpRtNniu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9813" y="4821078"/>
            <a:ext cx="1492045" cy="1213122"/>
          </a:xfrm>
          <a:prstGeom prst="rect">
            <a:avLst/>
          </a:prstGeom>
          <a:noFill/>
          <a:ln w="19050">
            <a:solidFill>
              <a:srgbClr val="B9CDE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 descr="http://t0.gstatic.com/images?q=tbn:ANd9GcRfufCyOHmTrWkV6ExdRqFBNh0bshehDXRuQGaLvR02rX1wTxwc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2447" y="1455143"/>
            <a:ext cx="1539805" cy="1438552"/>
          </a:xfrm>
          <a:prstGeom prst="rect">
            <a:avLst/>
          </a:prstGeom>
          <a:noFill/>
          <a:ln w="19050">
            <a:solidFill>
              <a:srgbClr val="B9CDE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C:\Users\Gatín\Dropbox\OTC MADRID 12\Fotos 12\Distal 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2447" y="3126335"/>
            <a:ext cx="1568462" cy="3028028"/>
          </a:xfrm>
          <a:prstGeom prst="rect">
            <a:avLst/>
          </a:prstGeom>
          <a:noFill/>
          <a:ln>
            <a:solidFill>
              <a:srgbClr val="B9CDE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0576" y="1734170"/>
            <a:ext cx="3031849" cy="3927840"/>
          </a:xfrm>
          <a:prstGeom prst="rect">
            <a:avLst/>
          </a:prstGeom>
          <a:noFill/>
          <a:ln w="19050">
            <a:solidFill>
              <a:srgbClr val="B9CDE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2 Rectángulo"/>
          <p:cNvSpPr>
            <a:spLocks noChangeArrowheads="1"/>
          </p:cNvSpPr>
          <p:nvPr/>
        </p:nvSpPr>
        <p:spPr bwMode="auto">
          <a:xfrm>
            <a:off x="1105468" y="607696"/>
            <a:ext cx="70567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558ED5"/>
                </a:solidFill>
                <a:latin typeface="Calibri" pitchFamily="34" charset="0"/>
              </a:rPr>
              <a:t>RESUMEN</a:t>
            </a:r>
            <a:endParaRPr lang="es-ES" sz="3600" b="1" dirty="0">
              <a:solidFill>
                <a:srgbClr val="558ED5"/>
              </a:solidFill>
              <a:latin typeface="Calibri" pitchFamily="34" charset="0"/>
            </a:endParaRPr>
          </a:p>
        </p:txBody>
      </p:sp>
      <p:cxnSp>
        <p:nvCxnSpPr>
          <p:cNvPr id="14" name="Conector recto 13"/>
          <p:cNvCxnSpPr/>
          <p:nvPr/>
        </p:nvCxnSpPr>
        <p:spPr>
          <a:xfrm>
            <a:off x="320573" y="6625119"/>
            <a:ext cx="3560768" cy="24659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8162252" y="663744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2931763" y="6436654"/>
            <a:ext cx="5248392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s-ES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Enclavado en las fracturas diafisarias de húmero  </a:t>
            </a:r>
          </a:p>
        </p:txBody>
      </p:sp>
    </p:spTree>
    <p:extLst>
      <p:ext uri="{BB962C8B-B14F-4D97-AF65-F5344CB8AC3E}">
        <p14:creationId xmlns:p14="http://schemas.microsoft.com/office/powerpoint/2010/main" val="926415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>
            <a:off x="4944203" y="271238"/>
            <a:ext cx="4031808" cy="2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1111125" y="65368"/>
            <a:ext cx="37625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CURSO BÁSICO OTC. Madrid 2018</a:t>
            </a:r>
            <a:endParaRPr lang="es-E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308242" y="27123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0" descr="C:\Users\Gatín\Desktop\Work\OTC Madrid\Fotos\Punto de entr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9933" y="1254027"/>
            <a:ext cx="1681925" cy="1727271"/>
          </a:xfrm>
          <a:prstGeom prst="rect">
            <a:avLst/>
          </a:prstGeom>
          <a:noFill/>
          <a:ln w="19050">
            <a:solidFill>
              <a:srgbClr val="B9CDE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C:\Users\Gatín\Desktop\Caso poster SECOT\Imágenes\Foto gu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9932" y="3105259"/>
            <a:ext cx="1681926" cy="2928941"/>
          </a:xfrm>
          <a:prstGeom prst="rect">
            <a:avLst/>
          </a:prstGeom>
          <a:noFill/>
          <a:ln>
            <a:solidFill>
              <a:srgbClr val="B9CDE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4" descr="C:\Users\Gatín\Dropbox\OTC MADRID 12\Fotos 12\resum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8361" y="1492536"/>
            <a:ext cx="2621825" cy="4415054"/>
          </a:xfrm>
          <a:prstGeom prst="rect">
            <a:avLst/>
          </a:prstGeom>
          <a:noFill/>
          <a:ln>
            <a:solidFill>
              <a:srgbClr val="B9CDE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C:\Users\Gatín\Dropbox\OTC MADRID 12\Fotos 11\Bloqueo distal del artículo sin gir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0694" y="4377979"/>
            <a:ext cx="1949038" cy="1776384"/>
          </a:xfrm>
          <a:prstGeom prst="rect">
            <a:avLst/>
          </a:prstGeom>
          <a:noFill/>
          <a:ln>
            <a:solidFill>
              <a:srgbClr val="B9CDE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C:\Users\Gatín\Desktop\Imágen temporal\Abri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7983" y="1038764"/>
            <a:ext cx="1869879" cy="3016140"/>
          </a:xfrm>
          <a:prstGeom prst="rect">
            <a:avLst/>
          </a:prstGeom>
          <a:noFill/>
          <a:ln>
            <a:solidFill>
              <a:srgbClr val="B9CDE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Conector recto 12"/>
          <p:cNvCxnSpPr/>
          <p:nvPr/>
        </p:nvCxnSpPr>
        <p:spPr>
          <a:xfrm>
            <a:off x="320573" y="6625119"/>
            <a:ext cx="3560768" cy="24659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V="1">
            <a:off x="8162252" y="663744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2931763" y="6436654"/>
            <a:ext cx="5248392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s-ES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Enclavado en las fracturas diafisarias de húmero  </a:t>
            </a:r>
          </a:p>
        </p:txBody>
      </p:sp>
    </p:spTree>
    <p:extLst>
      <p:ext uri="{BB962C8B-B14F-4D97-AF65-F5344CB8AC3E}">
        <p14:creationId xmlns:p14="http://schemas.microsoft.com/office/powerpoint/2010/main" val="926415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>
            <a:off x="4944203" y="271238"/>
            <a:ext cx="4031808" cy="2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1111125" y="65368"/>
            <a:ext cx="37625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CURSO BÁSICO OTC. Madrid 2018</a:t>
            </a:r>
            <a:endParaRPr lang="es-E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308242" y="27123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8 CuadroTexto"/>
          <p:cNvSpPr txBox="1">
            <a:spLocks noChangeArrowheads="1"/>
          </p:cNvSpPr>
          <p:nvPr/>
        </p:nvSpPr>
        <p:spPr bwMode="auto">
          <a:xfrm>
            <a:off x="3181250" y="4668814"/>
            <a:ext cx="25828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100" b="1" u="sng" dirty="0">
                <a:latin typeface="Calibri" pitchFamily="34" charset="0"/>
              </a:rPr>
              <a:t>NERVIO RADIAL</a:t>
            </a:r>
          </a:p>
          <a:p>
            <a:r>
              <a:rPr lang="es-ES" sz="1100" dirty="0">
                <a:latin typeface="Calibri" pitchFamily="34" charset="0"/>
              </a:rPr>
              <a:t>Entre 1-2 casos por cada 10 fracturas</a:t>
            </a:r>
          </a:p>
          <a:p>
            <a:r>
              <a:rPr lang="es-ES" sz="1100" dirty="0">
                <a:latin typeface="Calibri" pitchFamily="34" charset="0"/>
              </a:rPr>
              <a:t>70% recuperación espontanea a los 3 m</a:t>
            </a:r>
          </a:p>
          <a:p>
            <a:r>
              <a:rPr lang="es-ES" sz="1100" dirty="0">
                <a:latin typeface="Calibri" pitchFamily="34" charset="0"/>
              </a:rPr>
              <a:t>Transversas de 1/3 medio (</a:t>
            </a:r>
            <a:r>
              <a:rPr lang="es-ES" sz="1100" dirty="0" err="1">
                <a:latin typeface="Calibri" pitchFamily="34" charset="0"/>
              </a:rPr>
              <a:t>neuroapraxia</a:t>
            </a:r>
            <a:r>
              <a:rPr lang="es-ES" sz="1100" dirty="0">
                <a:latin typeface="Calibri" pitchFamily="34" charset="0"/>
              </a:rPr>
              <a:t>)</a:t>
            </a:r>
          </a:p>
          <a:p>
            <a:r>
              <a:rPr lang="es-ES" sz="1100" b="1" dirty="0" err="1">
                <a:solidFill>
                  <a:srgbClr val="FF0000"/>
                </a:solidFill>
                <a:latin typeface="Calibri" pitchFamily="34" charset="0"/>
              </a:rPr>
              <a:t>Espiroideas</a:t>
            </a:r>
            <a:r>
              <a:rPr lang="es-ES" sz="1100" b="1" dirty="0">
                <a:solidFill>
                  <a:srgbClr val="FF0000"/>
                </a:solidFill>
                <a:latin typeface="Calibri" pitchFamily="34" charset="0"/>
              </a:rPr>
              <a:t> distales (atrapamiento)</a:t>
            </a:r>
          </a:p>
          <a:p>
            <a:r>
              <a:rPr lang="es-ES" sz="1100" b="1" dirty="0">
                <a:latin typeface="Calibri" pitchFamily="34" charset="0"/>
              </a:rPr>
              <a:t>(</a:t>
            </a:r>
            <a:r>
              <a:rPr lang="es-ES" sz="1100" b="1" dirty="0" err="1">
                <a:latin typeface="Calibri" pitchFamily="34" charset="0"/>
              </a:rPr>
              <a:t>Holstein</a:t>
            </a:r>
            <a:r>
              <a:rPr lang="es-ES" sz="1100" b="1" dirty="0">
                <a:latin typeface="Calibri" pitchFamily="34" charset="0"/>
              </a:rPr>
              <a:t>-Lewis)</a:t>
            </a:r>
          </a:p>
        </p:txBody>
      </p:sp>
      <p:pic>
        <p:nvPicPr>
          <p:cNvPr id="9" name="Picture 7" descr="C:\Users\Gatín\Desktop\Work\OTC Madrid\Fotos\Joven com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2703" y="2033564"/>
            <a:ext cx="1054100" cy="2447925"/>
          </a:xfrm>
          <a:prstGeom prst="rect">
            <a:avLst/>
          </a:prstGeom>
          <a:noFill/>
          <a:ln w="19050">
            <a:solidFill>
              <a:srgbClr val="B9CDE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8" descr="C:\Users\Gatín\Desktop\Work\OTC Madrid\Fotos\Anatomía Sobota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9274" y="2033564"/>
            <a:ext cx="1871662" cy="3743325"/>
          </a:xfrm>
          <a:prstGeom prst="rect">
            <a:avLst/>
          </a:prstGeom>
          <a:noFill/>
          <a:ln w="19050">
            <a:solidFill>
              <a:srgbClr val="B9CDE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C:\Users\Gatín\Desktop\Work\OTC Madrid\Fotos\Forma canal dist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2072" y="2071664"/>
            <a:ext cx="2093912" cy="3705225"/>
          </a:xfrm>
          <a:prstGeom prst="rect">
            <a:avLst/>
          </a:prstGeom>
          <a:noFill/>
          <a:ln w="19050">
            <a:solidFill>
              <a:srgbClr val="B9CDE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2 Rectángulo"/>
          <p:cNvSpPr>
            <a:spLocks noChangeArrowheads="1"/>
          </p:cNvSpPr>
          <p:nvPr/>
        </p:nvSpPr>
        <p:spPr bwMode="auto">
          <a:xfrm>
            <a:off x="3181250" y="900494"/>
            <a:ext cx="2664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rgbClr val="558ED5"/>
                </a:solidFill>
                <a:latin typeface="Calibri" pitchFamily="34" charset="0"/>
              </a:rPr>
              <a:t>Anatomía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320573" y="6625119"/>
            <a:ext cx="3560768" cy="24659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V="1">
            <a:off x="8162252" y="663744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2931763" y="6436654"/>
            <a:ext cx="5248392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s-ES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Enclavado en las fracturas diafisarias de húmero  </a:t>
            </a:r>
          </a:p>
        </p:txBody>
      </p:sp>
    </p:spTree>
    <p:extLst>
      <p:ext uri="{BB962C8B-B14F-4D97-AF65-F5344CB8AC3E}">
        <p14:creationId xmlns:p14="http://schemas.microsoft.com/office/powerpoint/2010/main" val="3702186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Gatín\Desktop\Icono osteolisis\Gijó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544" y="1480801"/>
            <a:ext cx="7060641" cy="3576345"/>
          </a:xfrm>
          <a:prstGeom prst="rect">
            <a:avLst/>
          </a:prstGeom>
          <a:noFill/>
          <a:ln w="9525">
            <a:solidFill>
              <a:srgbClr val="B9CDE5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9" name="2 Rectángulo"/>
          <p:cNvSpPr>
            <a:spLocks noChangeArrowheads="1"/>
          </p:cNvSpPr>
          <p:nvPr/>
        </p:nvSpPr>
        <p:spPr bwMode="auto">
          <a:xfrm>
            <a:off x="1210901" y="5185780"/>
            <a:ext cx="70567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000" b="1" dirty="0" smtClean="0">
                <a:solidFill>
                  <a:srgbClr val="558ED5"/>
                </a:solidFill>
                <a:latin typeface="Calibri" pitchFamily="34" charset="0"/>
              </a:rPr>
              <a:t>¡ MUCHAS GRACIAS !</a:t>
            </a:r>
            <a:endParaRPr lang="es-ES" sz="2000" b="1" dirty="0">
              <a:solidFill>
                <a:srgbClr val="558ED5"/>
              </a:solidFill>
              <a:latin typeface="Calibri" pitchFamily="34" charset="0"/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4944203" y="271238"/>
            <a:ext cx="4031808" cy="2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1111125" y="65368"/>
            <a:ext cx="37625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CURSO BÁSICO OTC. Madrid 2018</a:t>
            </a:r>
            <a:endParaRPr lang="es-E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Conector recto 11"/>
          <p:cNvCxnSpPr/>
          <p:nvPr/>
        </p:nvCxnSpPr>
        <p:spPr>
          <a:xfrm flipV="1">
            <a:off x="308242" y="27123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320573" y="6625119"/>
            <a:ext cx="3560768" cy="24659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V="1">
            <a:off x="8162252" y="663744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ángulo 17"/>
          <p:cNvSpPr/>
          <p:nvPr/>
        </p:nvSpPr>
        <p:spPr>
          <a:xfrm>
            <a:off x="2931763" y="6436654"/>
            <a:ext cx="5248392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s-ES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Enclavado en las fracturas diafisarias de húmero  </a:t>
            </a:r>
          </a:p>
        </p:txBody>
      </p:sp>
    </p:spTree>
    <p:extLst>
      <p:ext uri="{BB962C8B-B14F-4D97-AF65-F5344CB8AC3E}">
        <p14:creationId xmlns:p14="http://schemas.microsoft.com/office/powerpoint/2010/main" val="926415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t2.gstatic.com/images?q=tbn:ANd9GcT8Vbgc9Dd0ic9wZyJ4Y76121bnCeKL52t4lmP00yV61EcJZ2RRjLpDFK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698" y="1899816"/>
            <a:ext cx="3640137" cy="2376487"/>
          </a:xfrm>
          <a:prstGeom prst="rect">
            <a:avLst/>
          </a:prstGeom>
          <a:noFill/>
          <a:ln w="19050">
            <a:solidFill>
              <a:srgbClr val="B9CDE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3 CuadroTexto"/>
          <p:cNvSpPr txBox="1">
            <a:spLocks noChangeArrowheads="1"/>
          </p:cNvSpPr>
          <p:nvPr/>
        </p:nvSpPr>
        <p:spPr bwMode="auto">
          <a:xfrm>
            <a:off x="5364163" y="4492203"/>
            <a:ext cx="28114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>
                <a:latin typeface="Calibri" pitchFamily="34" charset="0"/>
              </a:rPr>
              <a:t>Extremidad superior:</a:t>
            </a:r>
          </a:p>
          <a:p>
            <a:r>
              <a:rPr lang="es-ES" sz="2400">
                <a:latin typeface="Calibri" pitchFamily="34" charset="0"/>
              </a:rPr>
              <a:t>	TENSIÓN</a:t>
            </a:r>
          </a:p>
          <a:p>
            <a:r>
              <a:rPr lang="es-ES" sz="2400">
                <a:latin typeface="Calibri" pitchFamily="34" charset="0"/>
              </a:rPr>
              <a:t>	</a:t>
            </a:r>
            <a:r>
              <a:rPr lang="es-ES" sz="2400" b="1">
                <a:solidFill>
                  <a:srgbClr val="FF0000"/>
                </a:solidFill>
                <a:latin typeface="Calibri" pitchFamily="34" charset="0"/>
              </a:rPr>
              <a:t>ROTACIÓN</a:t>
            </a:r>
          </a:p>
        </p:txBody>
      </p:sp>
      <p:sp>
        <p:nvSpPr>
          <p:cNvPr id="4" name="4 CuadroTexto"/>
          <p:cNvSpPr txBox="1">
            <a:spLocks noChangeArrowheads="1"/>
          </p:cNvSpPr>
          <p:nvPr/>
        </p:nvSpPr>
        <p:spPr bwMode="auto">
          <a:xfrm>
            <a:off x="1258888" y="4492203"/>
            <a:ext cx="2828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>
                <a:latin typeface="Calibri" pitchFamily="34" charset="0"/>
              </a:rPr>
              <a:t>Extremidad inferior:</a:t>
            </a:r>
          </a:p>
          <a:p>
            <a:r>
              <a:rPr lang="es-ES" sz="2400" dirty="0">
                <a:latin typeface="Calibri" pitchFamily="34" charset="0"/>
              </a:rPr>
              <a:t>	COMPRESIÓN</a:t>
            </a:r>
          </a:p>
          <a:p>
            <a:r>
              <a:rPr lang="es-ES" sz="2400" dirty="0">
                <a:latin typeface="Calibri" pitchFamily="34" charset="0"/>
              </a:rPr>
              <a:t>	FLEXIÓN</a:t>
            </a:r>
          </a:p>
        </p:txBody>
      </p:sp>
      <p:pic>
        <p:nvPicPr>
          <p:cNvPr id="5" name="Picture 12" descr="http://t3.gstatic.com/images?q=tbn:ANd9GcTB_-okMezL-NsqC5yczGCRgq9SDyuC7e8laKkrDtV2MsWXumNNQTKTYXj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1772816"/>
            <a:ext cx="2016125" cy="1511300"/>
          </a:xfrm>
          <a:prstGeom prst="rect">
            <a:avLst/>
          </a:prstGeom>
          <a:noFill/>
          <a:ln w="19050">
            <a:solidFill>
              <a:srgbClr val="B9CDE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 descr="http://t1.gstatic.com/images?q=tbn:ANd9GcTa31nWDiCJTa29xasI1dBkOOEkYt6kfcRqzcuAzvLmpRtNniu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2836441"/>
            <a:ext cx="1863725" cy="1395412"/>
          </a:xfrm>
          <a:prstGeom prst="rect">
            <a:avLst/>
          </a:prstGeom>
          <a:noFill/>
          <a:ln w="19050">
            <a:solidFill>
              <a:srgbClr val="B9CDE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2 Rectángulo"/>
          <p:cNvSpPr>
            <a:spLocks noChangeArrowheads="1"/>
          </p:cNvSpPr>
          <p:nvPr/>
        </p:nvSpPr>
        <p:spPr bwMode="auto">
          <a:xfrm>
            <a:off x="3081642" y="601646"/>
            <a:ext cx="2664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3600" b="1" dirty="0" smtClean="0">
                <a:solidFill>
                  <a:srgbClr val="558ED5"/>
                </a:solidFill>
                <a:latin typeface="Calibri" pitchFamily="34" charset="0"/>
              </a:rPr>
              <a:t>Biomecánica</a:t>
            </a:r>
            <a:endParaRPr lang="es-ES" sz="3600" b="1" dirty="0">
              <a:solidFill>
                <a:srgbClr val="558ED5"/>
              </a:solidFill>
              <a:latin typeface="Calibri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320573" y="6625119"/>
            <a:ext cx="3560768" cy="24659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8162252" y="663744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2931763" y="6436654"/>
            <a:ext cx="5248392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s-ES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Enclavado en las fracturas diafisarias de húmero  </a:t>
            </a:r>
          </a:p>
        </p:txBody>
      </p:sp>
    </p:spTree>
    <p:extLst>
      <p:ext uri="{BB962C8B-B14F-4D97-AF65-F5344CB8AC3E}">
        <p14:creationId xmlns:p14="http://schemas.microsoft.com/office/powerpoint/2010/main" val="1777033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>
            <a:off x="4944203" y="271238"/>
            <a:ext cx="4031808" cy="2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1111125" y="65368"/>
            <a:ext cx="37625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CURSO BÁSICO OTC. Madrid 2018</a:t>
            </a:r>
            <a:endParaRPr lang="es-E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308242" y="27123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4 Rectángulo"/>
          <p:cNvSpPr>
            <a:spLocks noChangeArrowheads="1"/>
          </p:cNvSpPr>
          <p:nvPr/>
        </p:nvSpPr>
        <p:spPr bwMode="auto">
          <a:xfrm>
            <a:off x="539750" y="1529706"/>
            <a:ext cx="784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 b="1" i="1" dirty="0">
                <a:latin typeface="Calibri" pitchFamily="34" charset="0"/>
              </a:rPr>
              <a:t>Sarmiento A. </a:t>
            </a:r>
            <a:r>
              <a:rPr lang="es-ES" sz="1600" b="1" i="1" dirty="0" err="1">
                <a:latin typeface="Calibri" pitchFamily="34" charset="0"/>
              </a:rPr>
              <a:t>Zagorski</a:t>
            </a:r>
            <a:r>
              <a:rPr lang="es-ES" sz="1600" b="1" i="1" dirty="0">
                <a:latin typeface="Calibri" pitchFamily="34" charset="0"/>
              </a:rPr>
              <a:t> JB. </a:t>
            </a:r>
            <a:r>
              <a:rPr lang="es-ES" sz="1600" b="1" i="1" dirty="0" err="1">
                <a:latin typeface="Calibri" pitchFamily="34" charset="0"/>
              </a:rPr>
              <a:t>Zych</a:t>
            </a:r>
            <a:r>
              <a:rPr lang="es-ES" sz="1600" b="1" i="1" dirty="0">
                <a:latin typeface="Calibri" pitchFamily="34" charset="0"/>
              </a:rPr>
              <a:t> GA. </a:t>
            </a:r>
            <a:r>
              <a:rPr lang="es-ES" sz="1600" b="1" i="1" dirty="0" err="1">
                <a:latin typeface="Calibri" pitchFamily="34" charset="0"/>
              </a:rPr>
              <a:t>Latta</a:t>
            </a:r>
            <a:r>
              <a:rPr lang="es-ES" sz="1600" b="1" i="1" dirty="0">
                <a:latin typeface="Calibri" pitchFamily="34" charset="0"/>
              </a:rPr>
              <a:t> LL. </a:t>
            </a:r>
            <a:r>
              <a:rPr lang="es-ES" sz="1600" b="1" i="1" dirty="0" err="1">
                <a:latin typeface="Calibri" pitchFamily="34" charset="0"/>
              </a:rPr>
              <a:t>Capps</a:t>
            </a:r>
            <a:r>
              <a:rPr lang="es-ES" sz="1600" b="1" i="1" dirty="0">
                <a:latin typeface="Calibri" pitchFamily="34" charset="0"/>
              </a:rPr>
              <a:t> CA.</a:t>
            </a:r>
          </a:p>
          <a:p>
            <a:pPr algn="ctr"/>
            <a:r>
              <a:rPr lang="en-US" sz="1600" b="1" i="1" dirty="0">
                <a:latin typeface="Calibri" pitchFamily="34" charset="0"/>
              </a:rPr>
              <a:t>Functional bracing for the treatment of fractures of the humeral</a:t>
            </a:r>
          </a:p>
          <a:p>
            <a:pPr algn="ctr"/>
            <a:r>
              <a:rPr lang="es-ES" sz="1600" b="1" i="1" dirty="0" err="1">
                <a:latin typeface="Calibri" pitchFamily="34" charset="0"/>
              </a:rPr>
              <a:t>Diaphysis</a:t>
            </a:r>
            <a:r>
              <a:rPr lang="es-ES" sz="1600" b="1" i="1" dirty="0">
                <a:latin typeface="Calibri" pitchFamily="34" charset="0"/>
              </a:rPr>
              <a:t>. </a:t>
            </a:r>
            <a:r>
              <a:rPr lang="en-US" sz="1600" b="1" i="1" dirty="0">
                <a:latin typeface="Calibri" pitchFamily="34" charset="0"/>
              </a:rPr>
              <a:t>Journal of Bone &amp; Joint Surgery. 82(4):478-86, 2000 Apr.</a:t>
            </a:r>
            <a:endParaRPr lang="es-ES" sz="1600" dirty="0">
              <a:latin typeface="Calibri" pitchFamily="34" charset="0"/>
            </a:endParaRPr>
          </a:p>
        </p:txBody>
      </p:sp>
      <p:sp>
        <p:nvSpPr>
          <p:cNvPr id="9" name="5 Rectángulo"/>
          <p:cNvSpPr>
            <a:spLocks noChangeArrowheads="1"/>
          </p:cNvSpPr>
          <p:nvPr/>
        </p:nvSpPr>
        <p:spPr bwMode="auto">
          <a:xfrm>
            <a:off x="2195513" y="2429412"/>
            <a:ext cx="4392612" cy="8309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620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fracturas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 - 155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abiertas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16 No unión – 2.5%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87%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consolidan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con &lt;20º de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angulacion</a:t>
            </a:r>
            <a:endParaRPr lang="es-ES" sz="16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" name="Picture 2" descr="http://t0.gstatic.com/images?q=tbn:ANd9GcRfufCyOHmTrWkV6ExdRqFBNh0bshehDXRuQGaLvR02rX1wTxwc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5872" y="3628232"/>
            <a:ext cx="2543234" cy="2375570"/>
          </a:xfrm>
          <a:prstGeom prst="rect">
            <a:avLst/>
          </a:prstGeom>
          <a:noFill/>
          <a:ln w="19050">
            <a:solidFill>
              <a:srgbClr val="B9CDE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6" descr="C:\Users\Gatín\Desktop\Work\OTC Madrid\Fotos\Yeso colgante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628232"/>
            <a:ext cx="2423624" cy="2376141"/>
          </a:xfrm>
          <a:prstGeom prst="rect">
            <a:avLst/>
          </a:prstGeom>
          <a:noFill/>
          <a:ln w="19050">
            <a:solidFill>
              <a:srgbClr val="B9CDE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2 Rectángulo"/>
          <p:cNvSpPr>
            <a:spLocks noChangeArrowheads="1"/>
          </p:cNvSpPr>
          <p:nvPr/>
        </p:nvSpPr>
        <p:spPr bwMode="auto">
          <a:xfrm>
            <a:off x="629085" y="694047"/>
            <a:ext cx="8027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rgbClr val="558ED5"/>
                </a:solidFill>
                <a:latin typeface="Calibri" pitchFamily="34" charset="0"/>
              </a:rPr>
              <a:t>¿Tratamiento ortopédico o quirúrgico?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320573" y="6625119"/>
            <a:ext cx="3560768" cy="24659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V="1">
            <a:off x="8162252" y="663744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2931763" y="6436654"/>
            <a:ext cx="5248392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s-ES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Enclavado en las fracturas diafisarias de húmero  </a:t>
            </a:r>
          </a:p>
        </p:txBody>
      </p:sp>
    </p:spTree>
    <p:extLst>
      <p:ext uri="{BB962C8B-B14F-4D97-AF65-F5344CB8AC3E}">
        <p14:creationId xmlns:p14="http://schemas.microsoft.com/office/powerpoint/2010/main" val="398677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>
            <a:off x="4944203" y="271238"/>
            <a:ext cx="4031808" cy="2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1111125" y="65368"/>
            <a:ext cx="37625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CURSO BÁSICO OTC. Madrid 2018</a:t>
            </a:r>
            <a:endParaRPr lang="es-E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308242" y="27123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Table 2: Outcome Data from Nonoperative and Operative Treatment Grou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9049" y="1274268"/>
            <a:ext cx="5370911" cy="3960440"/>
          </a:xfrm>
          <a:prstGeom prst="rect">
            <a:avLst/>
          </a:prstGeom>
          <a:noFill/>
          <a:ln w="9525">
            <a:solidFill>
              <a:srgbClr val="B9CDE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4 CuadroTexto"/>
          <p:cNvSpPr txBox="1">
            <a:spLocks noChangeArrowheads="1"/>
          </p:cNvSpPr>
          <p:nvPr/>
        </p:nvSpPr>
        <p:spPr bwMode="auto">
          <a:xfrm>
            <a:off x="1222563" y="5559272"/>
            <a:ext cx="63739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1200" dirty="0" err="1">
                <a:latin typeface="Calibri" pitchFamily="34" charset="0"/>
              </a:rPr>
              <a:t>Denard</a:t>
            </a:r>
            <a:r>
              <a:rPr lang="es-ES" sz="1200" dirty="0">
                <a:latin typeface="Calibri" pitchFamily="34" charset="0"/>
              </a:rPr>
              <a:t> A, Richards JE </a:t>
            </a:r>
            <a:r>
              <a:rPr lang="es-ES" sz="1200" dirty="0" err="1">
                <a:latin typeface="Calibri" pitchFamily="34" charset="0"/>
              </a:rPr>
              <a:t>Obremskey</a:t>
            </a:r>
            <a:r>
              <a:rPr lang="es-ES" sz="1200" dirty="0">
                <a:latin typeface="Calibri" pitchFamily="34" charset="0"/>
              </a:rPr>
              <a:t> WT, Tucker MC, Floyd M, </a:t>
            </a:r>
            <a:r>
              <a:rPr lang="es-ES" sz="1200" dirty="0" err="1">
                <a:latin typeface="Calibri" pitchFamily="34" charset="0"/>
              </a:rPr>
              <a:t>Herzog</a:t>
            </a:r>
            <a:r>
              <a:rPr lang="es-ES" sz="1200" dirty="0">
                <a:latin typeface="Calibri" pitchFamily="34" charset="0"/>
              </a:rPr>
              <a:t> GA. </a:t>
            </a:r>
            <a:r>
              <a:rPr lang="es-ES" sz="1200" b="1" dirty="0" err="1">
                <a:latin typeface="Calibri" pitchFamily="34" charset="0"/>
              </a:rPr>
              <a:t>Outcome</a:t>
            </a:r>
            <a:r>
              <a:rPr lang="es-ES" sz="1200" b="1" dirty="0">
                <a:latin typeface="Calibri" pitchFamily="34" charset="0"/>
              </a:rPr>
              <a:t> of </a:t>
            </a:r>
            <a:r>
              <a:rPr lang="es-ES" sz="1200" b="1" dirty="0" err="1">
                <a:latin typeface="Calibri" pitchFamily="34" charset="0"/>
              </a:rPr>
              <a:t>nonoperative</a:t>
            </a:r>
            <a:r>
              <a:rPr lang="es-ES" sz="1200" b="1" dirty="0">
                <a:latin typeface="Calibri" pitchFamily="34" charset="0"/>
              </a:rPr>
              <a:t> vs </a:t>
            </a:r>
            <a:r>
              <a:rPr lang="es-ES" sz="1200" b="1" dirty="0" err="1">
                <a:latin typeface="Calibri" pitchFamily="34" charset="0"/>
              </a:rPr>
              <a:t>operative</a:t>
            </a:r>
            <a:r>
              <a:rPr lang="es-ES" sz="1200" b="1" dirty="0">
                <a:latin typeface="Calibri" pitchFamily="34" charset="0"/>
              </a:rPr>
              <a:t> </a:t>
            </a:r>
            <a:r>
              <a:rPr lang="es-ES" sz="1200" b="1" dirty="0" err="1">
                <a:latin typeface="Calibri" pitchFamily="34" charset="0"/>
              </a:rPr>
              <a:t>treatment</a:t>
            </a:r>
            <a:r>
              <a:rPr lang="es-ES" sz="1200" b="1" dirty="0">
                <a:latin typeface="Calibri" pitchFamily="34" charset="0"/>
              </a:rPr>
              <a:t> </a:t>
            </a:r>
            <a:r>
              <a:rPr lang="es-ES" sz="1200" b="1" dirty="0" err="1">
                <a:latin typeface="Calibri" pitchFamily="34" charset="0"/>
              </a:rPr>
              <a:t>fo</a:t>
            </a:r>
            <a:r>
              <a:rPr lang="es-ES" sz="1200" b="1" dirty="0">
                <a:latin typeface="Calibri" pitchFamily="34" charset="0"/>
              </a:rPr>
              <a:t> humeral </a:t>
            </a:r>
            <a:r>
              <a:rPr lang="es-ES" sz="1200" b="1" dirty="0" err="1">
                <a:latin typeface="Calibri" pitchFamily="34" charset="0"/>
              </a:rPr>
              <a:t>shaft</a:t>
            </a:r>
            <a:r>
              <a:rPr lang="es-ES" sz="1200" b="1" dirty="0">
                <a:latin typeface="Calibri" pitchFamily="34" charset="0"/>
              </a:rPr>
              <a:t> fractures: a </a:t>
            </a:r>
            <a:r>
              <a:rPr lang="es-ES" sz="1200" b="1" dirty="0" err="1">
                <a:solidFill>
                  <a:srgbClr val="FF0000"/>
                </a:solidFill>
                <a:latin typeface="Calibri" pitchFamily="34" charset="0"/>
              </a:rPr>
              <a:t>retrospective</a:t>
            </a:r>
            <a:r>
              <a:rPr lang="es-ES" sz="1200" b="1" dirty="0">
                <a:latin typeface="Calibri" pitchFamily="34" charset="0"/>
              </a:rPr>
              <a:t> </a:t>
            </a:r>
            <a:r>
              <a:rPr lang="es-ES" sz="1200" b="1" dirty="0" err="1">
                <a:latin typeface="Calibri" pitchFamily="34" charset="0"/>
              </a:rPr>
              <a:t>study</a:t>
            </a:r>
            <a:r>
              <a:rPr lang="es-ES" sz="1200" b="1" dirty="0">
                <a:latin typeface="Calibri" pitchFamily="34" charset="0"/>
              </a:rPr>
              <a:t> of 213 </a:t>
            </a:r>
            <a:r>
              <a:rPr lang="es-ES" sz="1200" b="1" dirty="0" err="1">
                <a:latin typeface="Calibri" pitchFamily="34" charset="0"/>
              </a:rPr>
              <a:t>patients</a:t>
            </a:r>
            <a:r>
              <a:rPr lang="es-ES" sz="1200" dirty="0">
                <a:latin typeface="Calibri" pitchFamily="34" charset="0"/>
              </a:rPr>
              <a:t>. </a:t>
            </a:r>
            <a:r>
              <a:rPr lang="es-ES" sz="1200" dirty="0" err="1">
                <a:latin typeface="Calibri" pitchFamily="34" charset="0"/>
              </a:rPr>
              <a:t>Orthopedics</a:t>
            </a:r>
            <a:r>
              <a:rPr lang="es-ES" sz="1200" dirty="0">
                <a:latin typeface="Calibri" pitchFamily="34" charset="0"/>
              </a:rPr>
              <a:t> 2011 11;33(8)</a:t>
            </a:r>
          </a:p>
        </p:txBody>
      </p:sp>
      <p:sp>
        <p:nvSpPr>
          <p:cNvPr id="10" name="2 Rectángulo"/>
          <p:cNvSpPr>
            <a:spLocks noChangeArrowheads="1"/>
          </p:cNvSpPr>
          <p:nvPr/>
        </p:nvSpPr>
        <p:spPr bwMode="auto">
          <a:xfrm>
            <a:off x="629085" y="494815"/>
            <a:ext cx="8027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rgbClr val="558ED5"/>
                </a:solidFill>
                <a:latin typeface="Calibri" pitchFamily="34" charset="0"/>
              </a:rPr>
              <a:t>¿Tratamiento ortopédico o quirúrgico?</a:t>
            </a:r>
          </a:p>
        </p:txBody>
      </p:sp>
      <p:cxnSp>
        <p:nvCxnSpPr>
          <p:cNvPr id="11" name="Conector recto 10"/>
          <p:cNvCxnSpPr/>
          <p:nvPr/>
        </p:nvCxnSpPr>
        <p:spPr>
          <a:xfrm>
            <a:off x="320573" y="6625119"/>
            <a:ext cx="3560768" cy="24659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V="1">
            <a:off x="8162252" y="663744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2931763" y="6436654"/>
            <a:ext cx="5248392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s-ES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Enclavado en las fracturas diafisarias de húmero  </a:t>
            </a:r>
          </a:p>
        </p:txBody>
      </p:sp>
    </p:spTree>
    <p:extLst>
      <p:ext uri="{BB962C8B-B14F-4D97-AF65-F5344CB8AC3E}">
        <p14:creationId xmlns:p14="http://schemas.microsoft.com/office/powerpoint/2010/main" val="1882961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>
            <a:off x="4944203" y="271238"/>
            <a:ext cx="4031808" cy="2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1111125" y="65368"/>
            <a:ext cx="37625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CURSO BÁSICO OTC. Madrid 2018</a:t>
            </a:r>
            <a:endParaRPr lang="es-E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308242" y="27123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915" y="2652725"/>
            <a:ext cx="6984776" cy="3278131"/>
          </a:xfrm>
          <a:prstGeom prst="rect">
            <a:avLst/>
          </a:prstGeom>
          <a:noFill/>
          <a:ln w="9525">
            <a:solidFill>
              <a:srgbClr val="B9CDE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7 Rectángulo"/>
          <p:cNvSpPr>
            <a:spLocks noChangeArrowheads="1"/>
          </p:cNvSpPr>
          <p:nvPr/>
        </p:nvSpPr>
        <p:spPr bwMode="auto">
          <a:xfrm>
            <a:off x="1040915" y="1360460"/>
            <a:ext cx="6984776" cy="584776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err="1">
                <a:solidFill>
                  <a:schemeClr val="tx2">
                    <a:lumMod val="75000"/>
                  </a:schemeClr>
                </a:solidFill>
                <a:cs typeface="Arial Narrow"/>
              </a:rPr>
              <a:t>Papasoulis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  <a:cs typeface="Arial Narrow"/>
              </a:rPr>
              <a:t> E, </a:t>
            </a:r>
            <a:r>
              <a:rPr lang="es-ES" sz="1600" dirty="0" err="1">
                <a:solidFill>
                  <a:schemeClr val="tx2">
                    <a:lumMod val="75000"/>
                  </a:schemeClr>
                </a:solidFill>
                <a:cs typeface="Arial Narrow"/>
              </a:rPr>
              <a:t>Drosos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  <a:cs typeface="Arial Narrow"/>
              </a:rPr>
              <a:t> GI, </a:t>
            </a:r>
            <a:r>
              <a:rPr lang="es-ES" sz="1600" dirty="0" err="1">
                <a:solidFill>
                  <a:schemeClr val="tx2">
                    <a:lumMod val="75000"/>
                  </a:schemeClr>
                </a:solidFill>
                <a:cs typeface="Arial Narrow"/>
              </a:rPr>
              <a:t>Ververidis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  <a:cs typeface="Arial Narrow"/>
              </a:rPr>
              <a:t> AN, </a:t>
            </a:r>
            <a:r>
              <a:rPr lang="es-ES" sz="1600" dirty="0" err="1">
                <a:solidFill>
                  <a:schemeClr val="tx2">
                    <a:lumMod val="75000"/>
                  </a:schemeClr>
                </a:solidFill>
                <a:cs typeface="Arial Narrow"/>
              </a:rPr>
              <a:t>Verettas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  <a:cs typeface="Arial Narrow"/>
              </a:rPr>
              <a:t> DA. 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cs typeface="Arial Narrow"/>
              </a:rPr>
              <a:t>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cs typeface="Arial Narrow"/>
              </a:rPr>
              <a:t>Functional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cs typeface="Arial Narrow"/>
              </a:rPr>
              <a:t>bracing of humeral shaft fractures. A review of clinical studies.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cs typeface="Arial Narrow"/>
              </a:rPr>
              <a:t>Injury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cs typeface="Arial Narrow"/>
              </a:rPr>
              <a:t>2010;41(7):e21-27</a:t>
            </a:r>
            <a:endParaRPr lang="es-ES" sz="1600" dirty="0">
              <a:solidFill>
                <a:schemeClr val="tx2">
                  <a:lumMod val="75000"/>
                </a:schemeClr>
              </a:solidFill>
              <a:cs typeface="Arial Narrow"/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029045" y="2081478"/>
            <a:ext cx="69847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  <a:cs typeface="Arial Narrow"/>
              </a:rPr>
              <a:t>Porcentajes de “no unión” menores del 7% en 13 artículos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cs typeface="Arial Narrow"/>
              </a:rPr>
              <a:t>: 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cs typeface="Arial Narrow"/>
              </a:rPr>
              <a:t>“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cs typeface="Arial Narrow"/>
              </a:rPr>
              <a:t>patrón oro”</a:t>
            </a:r>
          </a:p>
        </p:txBody>
      </p:sp>
      <p:sp>
        <p:nvSpPr>
          <p:cNvPr id="11" name="2 Rectángulo"/>
          <p:cNvSpPr>
            <a:spLocks noChangeArrowheads="1"/>
          </p:cNvSpPr>
          <p:nvPr/>
        </p:nvSpPr>
        <p:spPr bwMode="auto">
          <a:xfrm>
            <a:off x="629085" y="494815"/>
            <a:ext cx="8027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rgbClr val="558ED5"/>
                </a:solidFill>
                <a:latin typeface="Calibri" pitchFamily="34" charset="0"/>
              </a:rPr>
              <a:t>¿Tratamiento ortopédico o quirúrgico?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320573" y="6625119"/>
            <a:ext cx="3560768" cy="24659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V="1">
            <a:off x="8162252" y="663744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2931763" y="6436654"/>
            <a:ext cx="5248392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s-ES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Enclavado en las fracturas diafisarias de húmero  </a:t>
            </a:r>
          </a:p>
        </p:txBody>
      </p:sp>
    </p:spTree>
    <p:extLst>
      <p:ext uri="{BB962C8B-B14F-4D97-AF65-F5344CB8AC3E}">
        <p14:creationId xmlns:p14="http://schemas.microsoft.com/office/powerpoint/2010/main" val="3215465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>
            <a:off x="4944203" y="271238"/>
            <a:ext cx="4031808" cy="2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1111125" y="65368"/>
            <a:ext cx="37625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CURSO BÁSICO OTC. Madrid 2018</a:t>
            </a:r>
            <a:endParaRPr lang="es-E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308242" y="27123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n 7" descr="Captura de pantalla 2016-09-26 a las 21.38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14" y="2863985"/>
            <a:ext cx="7702216" cy="2901520"/>
          </a:xfrm>
          <a:prstGeom prst="rect">
            <a:avLst/>
          </a:prstGeom>
          <a:ln>
            <a:solidFill>
              <a:srgbClr val="B9CDE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Conector recto de flecha 8"/>
          <p:cNvCxnSpPr/>
          <p:nvPr/>
        </p:nvCxnSpPr>
        <p:spPr>
          <a:xfrm flipH="1" flipV="1">
            <a:off x="6938829" y="3668813"/>
            <a:ext cx="293224" cy="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H="1">
            <a:off x="6938829" y="5083203"/>
            <a:ext cx="293224" cy="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H="1" flipV="1">
            <a:off x="6938829" y="4351351"/>
            <a:ext cx="293224" cy="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7 Rectángulo"/>
          <p:cNvSpPr>
            <a:spLocks noChangeArrowheads="1"/>
          </p:cNvSpPr>
          <p:nvPr/>
        </p:nvSpPr>
        <p:spPr bwMode="auto">
          <a:xfrm>
            <a:off x="1040915" y="1360460"/>
            <a:ext cx="6984776" cy="584776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err="1">
                <a:solidFill>
                  <a:schemeClr val="tx2">
                    <a:lumMod val="75000"/>
                  </a:schemeClr>
                </a:solidFill>
                <a:cs typeface="Arial Narrow"/>
              </a:rPr>
              <a:t>Papasoulis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  <a:cs typeface="Arial Narrow"/>
              </a:rPr>
              <a:t> E, </a:t>
            </a:r>
            <a:r>
              <a:rPr lang="es-ES" sz="1600" dirty="0" err="1">
                <a:solidFill>
                  <a:schemeClr val="tx2">
                    <a:lumMod val="75000"/>
                  </a:schemeClr>
                </a:solidFill>
                <a:cs typeface="Arial Narrow"/>
              </a:rPr>
              <a:t>Drosos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  <a:cs typeface="Arial Narrow"/>
              </a:rPr>
              <a:t> GI, </a:t>
            </a:r>
            <a:r>
              <a:rPr lang="es-ES" sz="1600" dirty="0" err="1">
                <a:solidFill>
                  <a:schemeClr val="tx2">
                    <a:lumMod val="75000"/>
                  </a:schemeClr>
                </a:solidFill>
                <a:cs typeface="Arial Narrow"/>
              </a:rPr>
              <a:t>Ververidis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  <a:cs typeface="Arial Narrow"/>
              </a:rPr>
              <a:t> AN, </a:t>
            </a:r>
            <a:r>
              <a:rPr lang="es-ES" sz="1600" dirty="0" err="1">
                <a:solidFill>
                  <a:schemeClr val="tx2">
                    <a:lumMod val="75000"/>
                  </a:schemeClr>
                </a:solidFill>
                <a:cs typeface="Arial Narrow"/>
              </a:rPr>
              <a:t>Verettas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  <a:cs typeface="Arial Narrow"/>
              </a:rPr>
              <a:t> DA. 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cs typeface="Arial Narrow"/>
              </a:rPr>
              <a:t>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cs typeface="Arial Narrow"/>
              </a:rPr>
              <a:t>Functional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cs typeface="Arial Narrow"/>
              </a:rPr>
              <a:t>bracing of humeral shaft fractures. A review of clinical studies.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cs typeface="Arial Narrow"/>
              </a:rPr>
              <a:t>Injury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cs typeface="Arial Narrow"/>
              </a:rPr>
              <a:t>2010;41(7):e21-27</a:t>
            </a:r>
            <a:endParaRPr lang="es-ES" sz="1600" dirty="0">
              <a:solidFill>
                <a:schemeClr val="tx2">
                  <a:lumMod val="75000"/>
                </a:schemeClr>
              </a:solidFill>
              <a:cs typeface="Arial Narrow"/>
            </a:endParaRPr>
          </a:p>
        </p:txBody>
      </p:sp>
      <p:sp>
        <p:nvSpPr>
          <p:cNvPr id="16" name="9 Rectángulo"/>
          <p:cNvSpPr>
            <a:spLocks noChangeArrowheads="1"/>
          </p:cNvSpPr>
          <p:nvPr/>
        </p:nvSpPr>
        <p:spPr bwMode="auto">
          <a:xfrm>
            <a:off x="1029045" y="2081478"/>
            <a:ext cx="69847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  <a:cs typeface="Arial Narrow"/>
              </a:rPr>
              <a:t>Porcentajes de “no unión” menores del 7% en 13 artículos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cs typeface="Arial Narrow"/>
              </a:rPr>
              <a:t>: 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cs typeface="Arial Narrow"/>
              </a:rPr>
              <a:t>“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cs typeface="Arial Narrow"/>
              </a:rPr>
              <a:t>patrón oro”</a:t>
            </a:r>
          </a:p>
        </p:txBody>
      </p:sp>
      <p:sp>
        <p:nvSpPr>
          <p:cNvPr id="17" name="2 Rectángulo"/>
          <p:cNvSpPr>
            <a:spLocks noChangeArrowheads="1"/>
          </p:cNvSpPr>
          <p:nvPr/>
        </p:nvSpPr>
        <p:spPr bwMode="auto">
          <a:xfrm>
            <a:off x="629085" y="494815"/>
            <a:ext cx="8027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rgbClr val="558ED5"/>
                </a:solidFill>
                <a:latin typeface="Calibri" pitchFamily="34" charset="0"/>
              </a:rPr>
              <a:t>¿Tratamiento ortopédico o quirúrgico?</a:t>
            </a:r>
          </a:p>
        </p:txBody>
      </p:sp>
      <p:cxnSp>
        <p:nvCxnSpPr>
          <p:cNvPr id="18" name="Conector recto 17"/>
          <p:cNvCxnSpPr/>
          <p:nvPr/>
        </p:nvCxnSpPr>
        <p:spPr>
          <a:xfrm>
            <a:off x="320573" y="6625119"/>
            <a:ext cx="3560768" cy="24659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V="1">
            <a:off x="8162252" y="663744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ángulo 19"/>
          <p:cNvSpPr/>
          <p:nvPr/>
        </p:nvSpPr>
        <p:spPr>
          <a:xfrm>
            <a:off x="2931763" y="6436654"/>
            <a:ext cx="5248392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s-ES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Enclavado en las fracturas diafisarias de húmero  </a:t>
            </a:r>
          </a:p>
        </p:txBody>
      </p:sp>
    </p:spTree>
    <p:extLst>
      <p:ext uri="{BB962C8B-B14F-4D97-AF65-F5344CB8AC3E}">
        <p14:creationId xmlns:p14="http://schemas.microsoft.com/office/powerpoint/2010/main" val="398677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>
            <a:off x="4944203" y="271238"/>
            <a:ext cx="4031808" cy="2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1111125" y="65368"/>
            <a:ext cx="37625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CURSO BÁSICO OTC. Madrid 2018</a:t>
            </a:r>
            <a:endParaRPr lang="es-E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308242" y="27123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n 7" descr="Captura de pantalla 2016-03-16 a las 19.32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460" y="2446758"/>
            <a:ext cx="3065676" cy="3295265"/>
          </a:xfrm>
          <a:prstGeom prst="rect">
            <a:avLst/>
          </a:prstGeom>
          <a:ln>
            <a:solidFill>
              <a:srgbClr val="B9CDE5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9" name="Imagen 8" descr="Captura de pantalla 2016-09-26 a las 22.57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29" y="1006394"/>
            <a:ext cx="4350522" cy="4735629"/>
          </a:xfrm>
          <a:prstGeom prst="rect">
            <a:avLst/>
          </a:prstGeom>
          <a:ln>
            <a:solidFill>
              <a:srgbClr val="B9CDE5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0" name="Imagen 9" descr="Captura de pantalla 2016-03-12 a las 13.11.5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23" y="1006394"/>
            <a:ext cx="3098511" cy="1284667"/>
          </a:xfrm>
          <a:prstGeom prst="rect">
            <a:avLst/>
          </a:prstGeom>
          <a:ln>
            <a:solidFill>
              <a:srgbClr val="B9CDE5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cxnSp>
        <p:nvCxnSpPr>
          <p:cNvPr id="11" name="Conector recto 10"/>
          <p:cNvCxnSpPr/>
          <p:nvPr/>
        </p:nvCxnSpPr>
        <p:spPr>
          <a:xfrm>
            <a:off x="320573" y="6625119"/>
            <a:ext cx="3560768" cy="24659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V="1">
            <a:off x="8162252" y="6637448"/>
            <a:ext cx="813759" cy="1233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2931763" y="6436654"/>
            <a:ext cx="5248392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s-ES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Enclavado en las fracturas diafisarias de húmero  </a:t>
            </a:r>
          </a:p>
        </p:txBody>
      </p:sp>
    </p:spTree>
    <p:extLst>
      <p:ext uri="{BB962C8B-B14F-4D97-AF65-F5344CB8AC3E}">
        <p14:creationId xmlns:p14="http://schemas.microsoft.com/office/powerpoint/2010/main" val="398677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921</Words>
  <Application>Microsoft Macintosh PowerPoint</Application>
  <PresentationFormat>Presentación en pantalla (4:3)</PresentationFormat>
  <Paragraphs>142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Tecnocat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Gusiliano Gatócrates</dc:creator>
  <cp:lastModifiedBy>Gusiliano Gatócrates</cp:lastModifiedBy>
  <cp:revision>16</cp:revision>
  <dcterms:created xsi:type="dcterms:W3CDTF">2018-03-30T16:30:13Z</dcterms:created>
  <dcterms:modified xsi:type="dcterms:W3CDTF">2018-04-24T15:12:05Z</dcterms:modified>
</cp:coreProperties>
</file>